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27.jpg" ContentType="image/png"/>
  <Override PartName="/ppt/media/image29.jpg" ContentType="image/png"/>
  <Override PartName="/ppt/media/image31.jpg" ContentType="image/png"/>
  <Override PartName="/ppt/media/image34.jpg" ContentType="image/png"/>
  <Override PartName="/ppt/media/image35.jpg" ContentType="image/pn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media/image39.jpg" ContentType="image/gif"/>
  <Override PartName="/ppt/notesSlides/notesSlide54.xml" ContentType="application/vnd.openxmlformats-officedocument.presentationml.notesSlide+xml"/>
  <Override PartName="/ppt/media/image40.jpg" ContentType="image/png"/>
  <Override PartName="/ppt/notesSlides/notesSlide55.xml" ContentType="application/vnd.openxmlformats-officedocument.presentationml.notesSlide+xml"/>
  <Override PartName="/ppt/media/image41.jpg" ContentType="image/pn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media/image50.jpg" ContentType="image/png"/>
  <Override PartName="/ppt/notesSlides/notesSlide67.xml" ContentType="application/vnd.openxmlformats-officedocument.presentationml.notesSlide+xml"/>
  <Override PartName="/ppt/media/image51.jpg" ContentType="image/pn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media/image54.jpg" ContentType="image/png"/>
  <Override PartName="/ppt/notesSlides/notesSlide71.xml" ContentType="application/vnd.openxmlformats-officedocument.presentationml.notesSlide+xml"/>
  <Override PartName="/ppt/media/image55.jpg" ContentType="image/png"/>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9" r:id="rId1"/>
  </p:sldMasterIdLst>
  <p:notesMasterIdLst>
    <p:notesMasterId r:id="rId97"/>
  </p:notesMasterIdLst>
  <p:handoutMasterIdLst>
    <p:handoutMasterId r:id="rId98"/>
  </p:handoutMasterIdLst>
  <p:sldIdLst>
    <p:sldId id="256" r:id="rId2"/>
    <p:sldId id="257" r:id="rId3"/>
    <p:sldId id="375" r:id="rId4"/>
    <p:sldId id="258" r:id="rId5"/>
    <p:sldId id="282" r:id="rId6"/>
    <p:sldId id="283" r:id="rId7"/>
    <p:sldId id="284" r:id="rId8"/>
    <p:sldId id="285" r:id="rId9"/>
    <p:sldId id="281" r:id="rId10"/>
    <p:sldId id="319" r:id="rId11"/>
    <p:sldId id="320" r:id="rId12"/>
    <p:sldId id="321" r:id="rId13"/>
    <p:sldId id="366" r:id="rId14"/>
    <p:sldId id="322" r:id="rId15"/>
    <p:sldId id="323" r:id="rId16"/>
    <p:sldId id="324" r:id="rId17"/>
    <p:sldId id="325" r:id="rId18"/>
    <p:sldId id="326" r:id="rId19"/>
    <p:sldId id="367" r:id="rId20"/>
    <p:sldId id="260" r:id="rId21"/>
    <p:sldId id="261" r:id="rId22"/>
    <p:sldId id="376" r:id="rId23"/>
    <p:sldId id="312" r:id="rId24"/>
    <p:sldId id="377" r:id="rId25"/>
    <p:sldId id="269" r:id="rId26"/>
    <p:sldId id="287" r:id="rId27"/>
    <p:sldId id="294" r:id="rId28"/>
    <p:sldId id="288" r:id="rId29"/>
    <p:sldId id="289" r:id="rId30"/>
    <p:sldId id="290" r:id="rId31"/>
    <p:sldId id="291" r:id="rId32"/>
    <p:sldId id="292" r:id="rId33"/>
    <p:sldId id="296" r:id="rId34"/>
    <p:sldId id="293" r:id="rId35"/>
    <p:sldId id="270" r:id="rId36"/>
    <p:sldId id="378" r:id="rId37"/>
    <p:sldId id="370" r:id="rId38"/>
    <p:sldId id="371" r:id="rId39"/>
    <p:sldId id="372" r:id="rId40"/>
    <p:sldId id="373" r:id="rId41"/>
    <p:sldId id="379" r:id="rId42"/>
    <p:sldId id="374" r:id="rId43"/>
    <p:sldId id="380" r:id="rId44"/>
    <p:sldId id="295" r:id="rId45"/>
    <p:sldId id="350" r:id="rId46"/>
    <p:sldId id="352" r:id="rId47"/>
    <p:sldId id="349" r:id="rId48"/>
    <p:sldId id="355" r:id="rId49"/>
    <p:sldId id="356" r:id="rId50"/>
    <p:sldId id="351" r:id="rId51"/>
    <p:sldId id="357" r:id="rId52"/>
    <p:sldId id="353" r:id="rId53"/>
    <p:sldId id="358" r:id="rId54"/>
    <p:sldId id="359" r:id="rId55"/>
    <p:sldId id="354" r:id="rId56"/>
    <p:sldId id="381" r:id="rId57"/>
    <p:sldId id="271" r:id="rId58"/>
    <p:sldId id="272" r:id="rId59"/>
    <p:sldId id="273" r:id="rId60"/>
    <p:sldId id="274" r:id="rId61"/>
    <p:sldId id="329" r:id="rId62"/>
    <p:sldId id="330" r:id="rId63"/>
    <p:sldId id="331" r:id="rId64"/>
    <p:sldId id="332" r:id="rId65"/>
    <p:sldId id="333" r:id="rId66"/>
    <p:sldId id="382" r:id="rId67"/>
    <p:sldId id="262" r:id="rId68"/>
    <p:sldId id="263" r:id="rId69"/>
    <p:sldId id="267" r:id="rId70"/>
    <p:sldId id="266" r:id="rId71"/>
    <p:sldId id="265" r:id="rId72"/>
    <p:sldId id="264" r:id="rId73"/>
    <p:sldId id="276" r:id="rId74"/>
    <p:sldId id="286" r:id="rId75"/>
    <p:sldId id="383" r:id="rId76"/>
    <p:sldId id="313" r:id="rId77"/>
    <p:sldId id="314" r:id="rId78"/>
    <p:sldId id="315" r:id="rId79"/>
    <p:sldId id="316" r:id="rId80"/>
    <p:sldId id="384" r:id="rId81"/>
    <p:sldId id="389" r:id="rId82"/>
    <p:sldId id="387" r:id="rId83"/>
    <p:sldId id="385" r:id="rId84"/>
    <p:sldId id="338" r:id="rId85"/>
    <p:sldId id="339" r:id="rId86"/>
    <p:sldId id="347" r:id="rId87"/>
    <p:sldId id="348" r:id="rId88"/>
    <p:sldId id="390" r:id="rId89"/>
    <p:sldId id="340" r:id="rId90"/>
    <p:sldId id="341" r:id="rId91"/>
    <p:sldId id="342" r:id="rId92"/>
    <p:sldId id="343" r:id="rId93"/>
    <p:sldId id="344" r:id="rId94"/>
    <p:sldId id="345" r:id="rId95"/>
    <p:sldId id="393"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 Kazemi" initials="SK" lastIdx="1" clrIdx="0">
    <p:extLst>
      <p:ext uri="{19B8F6BF-5375-455C-9EA6-DF929625EA0E}">
        <p15:presenceInfo xmlns:p15="http://schemas.microsoft.com/office/powerpoint/2012/main" userId="dcdb5938009b21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738" autoAdjust="0"/>
  </p:normalViewPr>
  <p:slideViewPr>
    <p:cSldViewPr snapToGrid="0">
      <p:cViewPr varScale="1">
        <p:scale>
          <a:sx n="61" d="100"/>
          <a:sy n="61" d="100"/>
        </p:scale>
        <p:origin x="1098"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D88613-A1D6-496D-84A1-7ADA49151107}" type="datetimeFigureOut">
              <a:rPr lang="en-US" smtClean="0"/>
              <a:t>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5A21EF-CF91-491F-A348-AD4CEC358A90}" type="slidenum">
              <a:rPr lang="en-US" smtClean="0"/>
              <a:t>‹#›</a:t>
            </a:fld>
            <a:endParaRPr lang="en-US"/>
          </a:p>
        </p:txBody>
      </p:sp>
    </p:spTree>
    <p:extLst>
      <p:ext uri="{BB962C8B-B14F-4D97-AF65-F5344CB8AC3E}">
        <p14:creationId xmlns:p14="http://schemas.microsoft.com/office/powerpoint/2010/main" val="22674564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00A6B-EE94-47F5-BD65-3C6B3EA6CD31}" type="datetimeFigureOut">
              <a:rPr lang="en-US" smtClean="0"/>
              <a:t>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3209A-5C87-42F2-8069-F6C9540DFEF7}" type="slidenum">
              <a:rPr lang="en-US" smtClean="0"/>
              <a:t>‹#›</a:t>
            </a:fld>
            <a:endParaRPr lang="en-US"/>
          </a:p>
        </p:txBody>
      </p:sp>
    </p:spTree>
    <p:extLst>
      <p:ext uri="{BB962C8B-B14F-4D97-AF65-F5344CB8AC3E}">
        <p14:creationId xmlns:p14="http://schemas.microsoft.com/office/powerpoint/2010/main" val="6822106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isco.com/web/about/ac79/io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kk.org/thetechnium/archives/2007/11/dimensions_of_t.ph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mckinsey.com/business-functions/digital-mckinsey/our-insights/the-internet-of-things-the-value-of-digitizing-the-physical-world"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mckinsey.com/business-functions/digital-mckinsey/our-insights/the-internet-of-things-the-value-of-digitizing-the-physical-world"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nest.com/thermostats/real-savings/?hl=en-U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www.gartner.com/smarterwithgartner/the-cios-journey-to-artificial-intelligence/" TargetMode="External"/><Relationship Id="rId7" Type="http://schemas.openxmlformats.org/officeDocument/2006/relationships/hyperlink" Target="https://www.gartner.com/smarterwithgartner/improve-user-experience-by-reducing-features/"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s://www.gartner.com/smarterwithgartner/navigating-the-security-landscape-in-the-iot-era/" TargetMode="External"/><Relationship Id="rId5" Type="http://schemas.openxmlformats.org/officeDocument/2006/relationships/hyperlink" Target="https://www.gartner.com/it-glossary/infonomics/" TargetMode="External"/><Relationship Id="rId4" Type="http://schemas.openxmlformats.org/officeDocument/2006/relationships/hyperlink" Target="https://www.gartner.com/smarterwithgartner/ready-guide-to-gdpr/"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bbvaopenmind.com/en/technology/digital-world/securing-the-internet-of-things-iot-with-blockchain/"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enterpriseirregulars.com/144131/whats-new-in-gartners-hype-cycle-for-ai-2019/"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a:t>
            </a:fld>
            <a:endParaRPr lang="en-US"/>
          </a:p>
        </p:txBody>
      </p:sp>
    </p:spTree>
    <p:extLst>
      <p:ext uri="{BB962C8B-B14F-4D97-AF65-F5344CB8AC3E}">
        <p14:creationId xmlns:p14="http://schemas.microsoft.com/office/powerpoint/2010/main" val="3829425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12</a:t>
            </a:fld>
            <a:endParaRPr lang="en-US"/>
          </a:p>
        </p:txBody>
      </p:sp>
    </p:spTree>
    <p:extLst>
      <p:ext uri="{BB962C8B-B14F-4D97-AF65-F5344CB8AC3E}">
        <p14:creationId xmlns:p14="http://schemas.microsoft.com/office/powerpoint/2010/main" val="1945136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13</a:t>
            </a:fld>
            <a:endParaRPr lang="en-US"/>
          </a:p>
        </p:txBody>
      </p:sp>
    </p:spTree>
    <p:extLst>
      <p:ext uri="{BB962C8B-B14F-4D97-AF65-F5344CB8AC3E}">
        <p14:creationId xmlns:p14="http://schemas.microsoft.com/office/powerpoint/2010/main" val="40657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According to </a:t>
            </a:r>
            <a:r>
              <a:rPr lang="en-US" sz="1200" b="0" i="0" u="none" strike="noStrike" kern="1200" dirty="0" smtClean="0">
                <a:solidFill>
                  <a:schemeClr val="tx1"/>
                </a:solidFill>
                <a:effectLst/>
                <a:latin typeface="+mn-lt"/>
                <a:ea typeface="+mn-ea"/>
                <a:cs typeface="+mn-cs"/>
                <a:hlinkClick r:id="rId3"/>
              </a:rPr>
              <a:t>Cisco Internet Business Solutions Grou</a:t>
            </a:r>
            <a:r>
              <a:rPr lang="en-US" sz="1200" b="0" i="0" u="sng" kern="1200" dirty="0" smtClean="0">
                <a:solidFill>
                  <a:srgbClr val="00B0F0"/>
                </a:solidFill>
                <a:effectLst/>
                <a:latin typeface="+mn-lt"/>
                <a:ea typeface="+mn-ea"/>
                <a:cs typeface="+mn-cs"/>
              </a:rPr>
              <a:t>p</a:t>
            </a:r>
            <a:r>
              <a:rPr lang="en-US" sz="1200" b="0" i="0" kern="1200" dirty="0" smtClean="0">
                <a:solidFill>
                  <a:schemeClr val="tx1"/>
                </a:solidFill>
                <a:effectLst/>
                <a:latin typeface="+mn-lt"/>
                <a:ea typeface="+mn-ea"/>
                <a:cs typeface="+mn-cs"/>
              </a:rPr>
              <a:t> (IBSG), the Internet of Things was born in between 2008 and 2009 at simply the point in time when more “things or objects” were connected to the Internet than people.</a:t>
            </a:r>
          </a:p>
          <a:p>
            <a:pPr fontAlgn="base"/>
            <a:r>
              <a:rPr lang="en-US" sz="1200" b="0" i="0" kern="1200" dirty="0" smtClean="0">
                <a:solidFill>
                  <a:schemeClr val="tx1"/>
                </a:solidFill>
                <a:effectLst/>
                <a:latin typeface="+mn-lt"/>
                <a:ea typeface="+mn-ea"/>
                <a:cs typeface="+mn-cs"/>
              </a:rPr>
              <a:t>Citing the growth of smartphones, tablet PCs,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the number of devices connected to the Internet was brought to 12.5 billion in 2010 (Related: see Kevin Kelly's </a:t>
            </a:r>
            <a:r>
              <a:rPr lang="en-US" sz="1200" b="0" i="0" u="none" strike="noStrike" kern="1200" dirty="0" smtClean="0">
                <a:solidFill>
                  <a:schemeClr val="tx1"/>
                </a:solidFill>
                <a:effectLst/>
                <a:latin typeface="+mn-lt"/>
                <a:ea typeface="+mn-ea"/>
                <a:cs typeface="+mn-cs"/>
                <a:hlinkClick r:id="rId4"/>
              </a:rPr>
              <a:t>One Machine</a:t>
            </a:r>
            <a:r>
              <a:rPr lang="en-US" sz="1200" b="0" i="0" kern="1200" dirty="0" smtClean="0">
                <a:solidFill>
                  <a:schemeClr val="tx1"/>
                </a:solidFill>
                <a:effectLst/>
                <a:latin typeface="+mn-lt"/>
                <a:ea typeface="+mn-ea"/>
                <a:cs typeface="+mn-cs"/>
              </a:rPr>
              <a:t>), while the world’s human population increased to 6.8 billion, making the number of connected devices per person more than 1 (1.84 to be exact) for the first time in history.</a:t>
            </a:r>
          </a:p>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14</a:t>
            </a:fld>
            <a:endParaRPr lang="en-US"/>
          </a:p>
        </p:txBody>
      </p:sp>
    </p:spTree>
    <p:extLst>
      <p:ext uri="{BB962C8B-B14F-4D97-AF65-F5344CB8AC3E}">
        <p14:creationId xmlns:p14="http://schemas.microsoft.com/office/powerpoint/2010/main" val="1557610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15</a:t>
            </a:fld>
            <a:endParaRPr lang="en-US"/>
          </a:p>
        </p:txBody>
      </p:sp>
    </p:spTree>
    <p:extLst>
      <p:ext uri="{BB962C8B-B14F-4D97-AF65-F5344CB8AC3E}">
        <p14:creationId xmlns:p14="http://schemas.microsoft.com/office/powerpoint/2010/main" val="3734345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16</a:t>
            </a:fld>
            <a:endParaRPr lang="en-US" dirty="0"/>
          </a:p>
        </p:txBody>
      </p:sp>
    </p:spTree>
    <p:extLst>
      <p:ext uri="{BB962C8B-B14F-4D97-AF65-F5344CB8AC3E}">
        <p14:creationId xmlns:p14="http://schemas.microsoft.com/office/powerpoint/2010/main" val="2948820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17</a:t>
            </a:fld>
            <a:endParaRPr lang="en-US"/>
          </a:p>
        </p:txBody>
      </p:sp>
    </p:spTree>
    <p:extLst>
      <p:ext uri="{BB962C8B-B14F-4D97-AF65-F5344CB8AC3E}">
        <p14:creationId xmlns:p14="http://schemas.microsoft.com/office/powerpoint/2010/main" val="4230340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Connectivity (Digitize Access): This phase connected people to email, web services and search, so that information is easily accessed. </a:t>
            </a:r>
          </a:p>
          <a:p>
            <a:r>
              <a:rPr lang="en-US" dirty="0" smtClean="0"/>
              <a:t>Networked Economy (Digitize Business): This phase enabled e-commerce and supply chain enhancements along with collaborative engagement to drive increased efficiency in business. </a:t>
            </a:r>
          </a:p>
          <a:p>
            <a:r>
              <a:rPr lang="en-US" dirty="0" smtClean="0"/>
              <a:t>Immersive Experiences (Digitize Interactions): This phase extended the Internet Experience to encompass widespread video and social media while always being connected through mobility. More and more applications are moved to Cloud. </a:t>
            </a:r>
          </a:p>
          <a:p>
            <a:r>
              <a:rPr lang="en-US" dirty="0" smtClean="0"/>
              <a:t>Internet of Things (Digitize the World) This phase is adding connectivity to Objects and machines to the world around us to enable new services and experiences. It is connecting the unconnected. </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18</a:t>
            </a:fld>
            <a:endParaRPr lang="en-US"/>
          </a:p>
        </p:txBody>
      </p:sp>
    </p:spTree>
    <p:extLst>
      <p:ext uri="{BB962C8B-B14F-4D97-AF65-F5344CB8AC3E}">
        <p14:creationId xmlns:p14="http://schemas.microsoft.com/office/powerpoint/2010/main" val="4069730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Comic Sans MS" panose="030F0702030302020204" pitchFamily="66" charset="0"/>
              </a:rPr>
              <a:t>1969: </a:t>
            </a:r>
            <a:r>
              <a:rPr lang="en-US" sz="1200" dirty="0" smtClean="0">
                <a:latin typeface="Comic Sans MS" panose="030F0702030302020204" pitchFamily="66" charset="0"/>
              </a:rPr>
              <a:t>ARPANET, the precursor to the modern Internet, is developed and put into service by DARPA, the U.S Defense Advanced Research Projects agency. This is foundational to the “Internet” part of the Internet of Things.</a:t>
            </a:r>
          </a:p>
          <a:p>
            <a:r>
              <a:rPr lang="en-US" sz="1200" b="1" dirty="0" smtClean="0">
                <a:latin typeface="Comic Sans MS" panose="030F0702030302020204" pitchFamily="66" charset="0"/>
              </a:rPr>
              <a:t>1980s: </a:t>
            </a:r>
            <a:r>
              <a:rPr lang="en-US" sz="1200" dirty="0" smtClean="0">
                <a:latin typeface="Comic Sans MS" panose="030F0702030302020204" pitchFamily="66" charset="0"/>
              </a:rPr>
              <a:t>ARPANET is opened up to the public by commercial providers, making it possible for people to connect things if they want to.</a:t>
            </a:r>
          </a:p>
          <a:p>
            <a:r>
              <a:rPr lang="en-US" sz="1200" b="1" dirty="0" smtClean="0">
                <a:latin typeface="Comic Sans MS" panose="030F0702030302020204" pitchFamily="66" charset="0"/>
              </a:rPr>
              <a:t>1982: </a:t>
            </a:r>
            <a:r>
              <a:rPr lang="en-US" sz="1200" dirty="0" smtClean="0">
                <a:latin typeface="Comic Sans MS" panose="030F0702030302020204" pitchFamily="66" charset="0"/>
              </a:rPr>
              <a:t>Programmers at Carnegie Mellon University connect a Coca-Cola vending machine to the Internet, allowing them to check if the machine has cold sodas before going to purchase one. This is often cited as one of the first IoT devices.</a:t>
            </a:r>
          </a:p>
          <a:p>
            <a:r>
              <a:rPr lang="en-US" sz="1200" b="1" dirty="0" smtClean="0">
                <a:latin typeface="Comic Sans MS" panose="030F0702030302020204" pitchFamily="66" charset="0"/>
              </a:rPr>
              <a:t>1990: </a:t>
            </a:r>
            <a:r>
              <a:rPr lang="en-US" sz="1200" dirty="0" smtClean="0">
                <a:latin typeface="Comic Sans MS" panose="030F0702030302020204" pitchFamily="66" charset="0"/>
              </a:rPr>
              <a:t>John </a:t>
            </a:r>
            <a:r>
              <a:rPr lang="en-US" sz="1200" dirty="0" err="1" smtClean="0">
                <a:latin typeface="Comic Sans MS" panose="030F0702030302020204" pitchFamily="66" charset="0"/>
              </a:rPr>
              <a:t>Romkey</a:t>
            </a:r>
            <a:r>
              <a:rPr lang="en-US" sz="1200" dirty="0" smtClean="0">
                <a:latin typeface="Comic Sans MS" panose="030F0702030302020204" pitchFamily="66" charset="0"/>
              </a:rPr>
              <a:t>, in response to a challenge, connected a toaster to the Internet and was able to successfully turn it on and off, bringing us even closer to what we think of as modern IoT devices.</a:t>
            </a:r>
          </a:p>
          <a:p>
            <a:r>
              <a:rPr lang="en-US" sz="1200" b="1" dirty="0" smtClean="0">
                <a:latin typeface="Comic Sans MS" panose="030F0702030302020204" pitchFamily="66" charset="0"/>
              </a:rPr>
              <a:t>1993: </a:t>
            </a:r>
            <a:r>
              <a:rPr lang="en-US" sz="1200" dirty="0" smtClean="0">
                <a:latin typeface="Comic Sans MS" panose="030F0702030302020204" pitchFamily="66" charset="0"/>
              </a:rPr>
              <a:t>Engineers at the University of Cambridge, upholding the now well-established tradition of combining the Internet with appliances and food, develops a system that takes pictures of a coffee machine three times a minute, allowing its status to be remotely monitored by workers. World’s first webcam!</a:t>
            </a:r>
          </a:p>
          <a:p>
            <a:r>
              <a:rPr lang="en-US" sz="1200" b="1" dirty="0" smtClean="0">
                <a:latin typeface="Comic Sans MS" panose="030F0702030302020204" pitchFamily="66" charset="0"/>
              </a:rPr>
              <a:t>1995: </a:t>
            </a:r>
            <a:r>
              <a:rPr lang="en-US" sz="1200" dirty="0" smtClean="0">
                <a:latin typeface="Comic Sans MS" panose="030F0702030302020204" pitchFamily="66" charset="0"/>
              </a:rPr>
              <a:t>The first version of the long-running GPS satellite program run by the U.S. government is finally completed, a big step towards proving one of the most vital components for many IoT devices: location.</a:t>
            </a:r>
          </a:p>
          <a:p>
            <a:r>
              <a:rPr lang="en-US" sz="1200" b="1" dirty="0" smtClean="0">
                <a:latin typeface="Comic Sans MS" panose="030F0702030302020204" pitchFamily="66" charset="0"/>
              </a:rPr>
              <a:t>1998: </a:t>
            </a:r>
            <a:r>
              <a:rPr lang="en-US" sz="1200" dirty="0" smtClean="0">
                <a:latin typeface="Comic Sans MS" panose="030F0702030302020204" pitchFamily="66" charset="0"/>
              </a:rPr>
              <a:t>IPv6 becomes a draft standard, enabling more devices to connect to the internet than previously allowed by IPv4. While 32-bit IPv4 only provides enough unique identifiers for around 4.3 billion devices, 128-bit IPv6 has enough unique identifiers for up to 2^128, or 340 undecillion. (That’s 340 with 36 zeroes!)</a:t>
            </a:r>
          </a:p>
          <a:p>
            <a:r>
              <a:rPr lang="en-US" sz="1200" b="1" dirty="0" smtClean="0">
                <a:latin typeface="Comic Sans MS" panose="030F0702030302020204" pitchFamily="66" charset="0"/>
              </a:rPr>
              <a:t>1999: </a:t>
            </a:r>
            <a:r>
              <a:rPr lang="en-US" sz="1200" dirty="0" smtClean="0">
                <a:latin typeface="Comic Sans MS" panose="030F0702030302020204" pitchFamily="66" charset="0"/>
              </a:rPr>
              <a:t>This is a big year for IoT, since it’s when the phrase was probably first used. Kevin Ashton, the head of MIT’s Auto-ID labs, included it in a presentation to Proctor &amp; Gamble executives as a way to illustrate the potential of RFID tracking technology.</a:t>
            </a:r>
          </a:p>
          <a:p>
            <a:r>
              <a:rPr lang="en-US" sz="1200" b="1" dirty="0" smtClean="0">
                <a:latin typeface="Comic Sans MS" panose="030F0702030302020204" pitchFamily="66" charset="0"/>
              </a:rPr>
              <a:t>2000: </a:t>
            </a:r>
            <a:r>
              <a:rPr lang="en-US" sz="1200" dirty="0" smtClean="0">
                <a:latin typeface="Comic Sans MS" panose="030F0702030302020204" pitchFamily="66" charset="0"/>
              </a:rPr>
              <a:t>LG announces what has become one of the quintessential IoT devices: the Internet refrigerator. It was an interesting idea, complete with screens and trackers to help you keep track of what you had in your fridge, but its $20,000+ USD price tag didn’t earn it a lot of love from </a:t>
            </a:r>
            <a:r>
              <a:rPr lang="en-US" sz="1200" dirty="0" smtClean="0"/>
              <a:t>consumers.</a:t>
            </a:r>
          </a:p>
          <a:p>
            <a:r>
              <a:rPr lang="en-US" b="1" dirty="0" smtClean="0"/>
              <a:t>2004: </a:t>
            </a:r>
            <a:r>
              <a:rPr lang="en-US" dirty="0" smtClean="0"/>
              <a:t>The phrase “Internet of Things” starts popping up in book titles and makes scattered media appearances.</a:t>
            </a:r>
          </a:p>
          <a:p>
            <a:r>
              <a:rPr lang="en-US" b="1" dirty="0" smtClean="0"/>
              <a:t>2007: </a:t>
            </a:r>
            <a:r>
              <a:rPr lang="en-US" dirty="0" smtClean="0"/>
              <a:t>The first iPhone appears on the scene, offering a whole new way for the general public to interact with the world and Internet-connected devices.</a:t>
            </a:r>
          </a:p>
          <a:p>
            <a:r>
              <a:rPr lang="en-US" b="1" dirty="0" smtClean="0"/>
              <a:t>2008: </a:t>
            </a:r>
            <a:r>
              <a:rPr lang="en-US" dirty="0" smtClean="0"/>
              <a:t>The first international IoT conference is held in Zurich, Switzerland. The year is fitting, since it’s also the first year that the number of Internet-connected devices grew to surpass the number of humans on earth.</a:t>
            </a:r>
          </a:p>
          <a:p>
            <a:r>
              <a:rPr lang="en-US" b="1" dirty="0" smtClean="0"/>
              <a:t>2009: </a:t>
            </a:r>
            <a:r>
              <a:rPr lang="en-US" dirty="0" smtClean="0"/>
              <a:t>Google starts self-driving car tests, and St. Jude Medical Center releases Internet-connected pacemakers. St. Jude’s device will go on to make yet </a:t>
            </a:r>
            <a:r>
              <a:rPr lang="en-US" i="1" dirty="0" smtClean="0"/>
              <a:t>more </a:t>
            </a:r>
            <a:r>
              <a:rPr lang="en-US" dirty="0" smtClean="0"/>
              <a:t>history by being the first IoT medical device to suffer a major security breach in 2016 (without casualties, fortunately). Also, Bitcoin starts operation, a precursor to blockchain technologies that are likely to be a big part of IoT. </a:t>
            </a:r>
          </a:p>
          <a:p>
            <a:r>
              <a:rPr lang="en-US" b="1" dirty="0" smtClean="0"/>
              <a:t>2010: </a:t>
            </a:r>
            <a:r>
              <a:rPr lang="en-US" dirty="0" smtClean="0"/>
              <a:t>The Chinese government names IoT as a key technology and announces that it is part of their long-term development plan. In the same year Nest releases a smart thermostat that learns your habits and adjusts your home’s temperature automatically, putting the “smart home” concept in the spotlight.</a:t>
            </a:r>
          </a:p>
          <a:p>
            <a:r>
              <a:rPr lang="en-US" b="1" dirty="0" smtClean="0"/>
              <a:t>2011: </a:t>
            </a:r>
            <a:r>
              <a:rPr lang="en-US" dirty="0" smtClean="0"/>
              <a:t>Market research firm Gartner adds IoT to their “hype cycle,” which is a graph used to measure the popularity of a technology versus its actual usefulness over time. As of 2018, IoT was just coming off of the peak of inflated expectations and may be headed for a reality check in the trough of disillusionment before ultimately hitting the plateau of productivity.</a:t>
            </a:r>
          </a:p>
          <a:p>
            <a:r>
              <a:rPr lang="en-US" b="1" dirty="0" smtClean="0"/>
              <a:t>2013: </a:t>
            </a:r>
            <a:r>
              <a:rPr lang="en-US" dirty="0" smtClean="0"/>
              <a:t>Google Glass is released – a revolutionary step in IoT and wearable technology but possibly ahead of its time. It flops pretty hard.</a:t>
            </a:r>
          </a:p>
          <a:p>
            <a:r>
              <a:rPr lang="en-US" b="1" dirty="0" smtClean="0"/>
              <a:t>2014: </a:t>
            </a:r>
            <a:r>
              <a:rPr lang="en-US" dirty="0" smtClean="0"/>
              <a:t>Amazon releases the Echo, paving the way for a rush into the smart home hub market. In other news, an Industrial IoT standards consortium form demonstrates the potential for IoT to change the way any number of manufacturing and supply chain processes work.</a:t>
            </a:r>
          </a:p>
          <a:p>
            <a:r>
              <a:rPr lang="en-US" b="1" dirty="0" smtClean="0"/>
              <a:t>2016: </a:t>
            </a:r>
            <a:r>
              <a:rPr lang="en-US" dirty="0" smtClean="0"/>
              <a:t>General Motors, Lyft, Tesla, and Uber are all testing self-driving cars. Unfortunately, the first massive IoT malware attack is also confirmed, with the </a:t>
            </a:r>
            <a:r>
              <a:rPr lang="en-US" dirty="0" err="1" smtClean="0"/>
              <a:t>Mirai</a:t>
            </a:r>
            <a:r>
              <a:rPr lang="en-US" dirty="0" smtClean="0"/>
              <a:t> botnet assaulting IoT devices with manufacturer-default logins, taking them over, and using them to DDoS popular websites.</a:t>
            </a:r>
          </a:p>
          <a:p>
            <a:r>
              <a:rPr lang="en-US" b="1" dirty="0" smtClean="0"/>
              <a:t>2017-2019: </a:t>
            </a:r>
            <a:r>
              <a:rPr lang="en-US" dirty="0" smtClean="0"/>
              <a:t>IoT development gets cheaper, easier, and more broadly-accepted, leading to small waves of innovation all over the industry. Self-driving cars continue to improve, </a:t>
            </a:r>
            <a:r>
              <a:rPr lang="en-US" dirty="0" err="1" smtClean="0"/>
              <a:t>blockchains</a:t>
            </a:r>
            <a:r>
              <a:rPr lang="en-US" dirty="0" smtClean="0"/>
              <a:t> and AI begin to be integrated into IoT platforms, and increased smartphone/broadband penetration continues to make IoT an attractive proposition for the future.</a:t>
            </a:r>
            <a:endParaRPr lang="en-US" dirty="0" smtClean="0">
              <a:latin typeface="Comic Sans MS" panose="030F0702030302020204" pitchFamily="66" charset="0"/>
            </a:endParaRPr>
          </a:p>
          <a:p>
            <a:endParaRPr lang="en-US" sz="1200" dirty="0" smtClean="0">
              <a:latin typeface="Comic Sans MS" panose="030F0702030302020204" pitchFamily="66" charset="0"/>
            </a:endParaRPr>
          </a:p>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19</a:t>
            </a:fld>
            <a:endParaRPr lang="en-US"/>
          </a:p>
        </p:txBody>
      </p:sp>
    </p:spTree>
    <p:extLst>
      <p:ext uri="{BB962C8B-B14F-4D97-AF65-F5344CB8AC3E}">
        <p14:creationId xmlns:p14="http://schemas.microsoft.com/office/powerpoint/2010/main" val="1556972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20</a:t>
            </a:fld>
            <a:endParaRPr lang="en-US"/>
          </a:p>
        </p:txBody>
      </p:sp>
    </p:spTree>
    <p:extLst>
      <p:ext uri="{BB962C8B-B14F-4D97-AF65-F5344CB8AC3E}">
        <p14:creationId xmlns:p14="http://schemas.microsoft.com/office/powerpoint/2010/main" val="223273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Connected Roadways</a:t>
            </a:r>
          </a:p>
          <a:p>
            <a:r>
              <a:rPr lang="en-US" sz="1200" b="0" i="0" u="none" strike="noStrike" kern="1200" baseline="0" dirty="0" smtClean="0">
                <a:solidFill>
                  <a:schemeClr val="tx1"/>
                </a:solidFill>
                <a:latin typeface="+mn-lt"/>
                <a:ea typeface="+mn-ea"/>
                <a:cs typeface="+mn-cs"/>
              </a:rPr>
              <a:t>People have been fantasizing about the self-driving car, or autonomous vehicle, in literature and film for decades. While this fantasy is now becoming a reality with well-known projects like Google’s self-driving car, IoT is also a necessary component for implementing a fully connected transportation infrastructure. IoT is going to allow self-driving vehicles to better interact with the transportation system around them through bidirectional data exchanges while also providing important data to the riders. Self-driving vehicles need always on, reliable communications and data from other transportation-related sensors to reach their full potential. </a:t>
            </a:r>
            <a:r>
              <a:rPr lang="en-US" sz="1200" b="0" i="1" u="none" strike="noStrike" kern="1200" baseline="0" dirty="0" smtClean="0">
                <a:solidFill>
                  <a:schemeClr val="tx1"/>
                </a:solidFill>
                <a:latin typeface="+mn-lt"/>
                <a:ea typeface="+mn-ea"/>
                <a:cs typeface="+mn-cs"/>
              </a:rPr>
              <a:t>Connected roadways </a:t>
            </a:r>
            <a:r>
              <a:rPr lang="en-US" sz="1200" b="0" i="0" u="none" strike="noStrike" kern="1200" baseline="0" dirty="0" smtClean="0">
                <a:solidFill>
                  <a:schemeClr val="tx1"/>
                </a:solidFill>
                <a:latin typeface="+mn-lt"/>
                <a:ea typeface="+mn-ea"/>
                <a:cs typeface="+mn-cs"/>
              </a:rPr>
              <a:t>is the term associated with both the driver and driverless cars fully integrating with the surrounding transportation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Connected Factory</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main challenges facing manufacturing in a factory environment today include the following:</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Accelerating new product and service introductions to meet customer and market opportunities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Increasing plant production, quality, and uptime while decreasing cost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Mitigating unplanned downtime (which wastes, on average, at least 5% of production)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Securing factories from cyber threats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Decreasing high cabling and re-cabling costs (up to 60% of deployment costs)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Improving worker productivity and safety</a:t>
            </a:r>
          </a:p>
          <a:p>
            <a:r>
              <a:rPr lang="en-US" sz="1200" b="0" i="0" u="none" strike="noStrike" kern="1200" baseline="0" dirty="0" smtClean="0">
                <a:solidFill>
                  <a:schemeClr val="tx1"/>
                </a:solidFill>
                <a:latin typeface="+mn-lt"/>
                <a:ea typeface="+mn-ea"/>
                <a:cs typeface="+mn-cs"/>
              </a:rPr>
              <a:t>Industrial enterprises around the world are retooling their factories with advanced technologies and architectures to resolve these problems and boost manufacturing flexibility and speed. These improvements help them achieve new levels of overall equipment effectiveness, supply chain responsiveness, and customer satisfaction. A convergence of factory-based operational technologies and architectures with global IT networks is starting to occur, and this is referred to as the </a:t>
            </a:r>
            <a:r>
              <a:rPr lang="en-US" sz="1200" b="0" i="1" u="none" strike="noStrike" kern="1200" baseline="0" dirty="0" smtClean="0">
                <a:solidFill>
                  <a:schemeClr val="tx1"/>
                </a:solidFill>
                <a:latin typeface="+mn-lt"/>
                <a:ea typeface="+mn-ea"/>
                <a:cs typeface="+mn-cs"/>
              </a:rPr>
              <a:t>connected factory</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As with the IoT solutions for the connected roadways previously discussed, there are already large numbers of basic sensors on factory floors. However, with IoT, these sensors not only become more advanced but also attain a new level of connectivity. They are smarter and gain the ability to communicate, mainly using the Internet Protocol (IP) over an Ethernet infrastructure.</a:t>
            </a:r>
          </a:p>
          <a:p>
            <a:r>
              <a:rPr lang="en-US" sz="1200" b="0" i="0" u="none" strike="noStrike" kern="1200" baseline="0" dirty="0" smtClean="0">
                <a:solidFill>
                  <a:schemeClr val="tx1"/>
                </a:solidFill>
                <a:latin typeface="+mn-lt"/>
                <a:ea typeface="+mn-ea"/>
                <a:cs typeface="+mn-cs"/>
              </a:rPr>
              <a:t>In addition to sensors, the devices on the plant floor are becoming smarter in their ability to transmit and receive large quantities of real-time informational</a:t>
            </a:r>
          </a:p>
          <a:p>
            <a:r>
              <a:rPr lang="en-US" sz="1200" b="0" i="0" u="none" strike="noStrike" kern="1200" baseline="0" dirty="0" smtClean="0">
                <a:solidFill>
                  <a:schemeClr val="tx1"/>
                </a:solidFill>
                <a:latin typeface="+mn-lt"/>
                <a:ea typeface="+mn-ea"/>
                <a:cs typeface="+mn-cs"/>
              </a:rPr>
              <a:t>and diagnostic data. Ethernet connectivity is becoming pervasive and spreading beyond just the main controllers in a factory to devices such as the robots on the plant floor. In addition, more IP-enabled devices, including video cameras, diagnostic smart objects, and even personal mobile devices, are being added to the manufacturing environment.</a:t>
            </a:r>
          </a:p>
          <a:p>
            <a:r>
              <a:rPr lang="en-US" sz="1200" b="1" i="0" u="none" strike="noStrike" kern="1200" baseline="0" dirty="0" smtClean="0">
                <a:solidFill>
                  <a:schemeClr val="tx1"/>
                </a:solidFill>
                <a:latin typeface="+mn-lt"/>
                <a:ea typeface="+mn-ea"/>
                <a:cs typeface="+mn-cs"/>
              </a:rPr>
              <a:t>Smart Connected Buildings</a:t>
            </a:r>
          </a:p>
          <a:p>
            <a:r>
              <a:rPr lang="en-US" sz="1200" b="0" i="0" u="none" strike="noStrike" kern="1200" baseline="0" dirty="0" smtClean="0">
                <a:solidFill>
                  <a:schemeClr val="tx1"/>
                </a:solidFill>
                <a:latin typeface="+mn-lt"/>
                <a:ea typeface="+mn-ea"/>
                <a:cs typeface="+mn-cs"/>
              </a:rPr>
              <a:t>Another place IoT is making a disruptive impact is in the smart connected buildings space. In the past several decades, buildings have become increasingly complex, with systems overlaid one upon another, resulting in complex intersections of structural, mechanical, electrical, and IT components. Over time, these operational networks that support the building environment have matured into sophisticated systems; however, for the most part, they are deployed and managed as separate systems that have little to no interaction with each other.</a:t>
            </a:r>
          </a:p>
          <a:p>
            <a:r>
              <a:rPr lang="en-US" sz="1200" b="1" i="0" u="none" strike="noStrike" kern="1200" baseline="0" dirty="0" smtClean="0">
                <a:solidFill>
                  <a:schemeClr val="tx1"/>
                </a:solidFill>
                <a:latin typeface="+mn-lt"/>
                <a:ea typeface="+mn-ea"/>
                <a:cs typeface="+mn-cs"/>
              </a:rPr>
              <a:t>Smart Creatures</a:t>
            </a:r>
          </a:p>
          <a:p>
            <a:r>
              <a:rPr lang="en-US" sz="1200" b="0" i="0" u="none" strike="noStrike" kern="1200" baseline="0" dirty="0" smtClean="0">
                <a:solidFill>
                  <a:schemeClr val="tx1"/>
                </a:solidFill>
                <a:latin typeface="+mn-lt"/>
                <a:ea typeface="+mn-ea"/>
                <a:cs typeface="+mn-cs"/>
              </a:rPr>
              <a:t>When you think about IoT, you probably picture only inanimate objects and machines being connected. However, IoT also provides the ability to connect</a:t>
            </a:r>
          </a:p>
          <a:p>
            <a:r>
              <a:rPr lang="en-US" sz="1200" b="0" i="0" u="none" strike="noStrike" kern="1200" baseline="0" dirty="0" smtClean="0">
                <a:solidFill>
                  <a:schemeClr val="tx1"/>
                </a:solidFill>
                <a:latin typeface="+mn-lt"/>
                <a:ea typeface="+mn-ea"/>
                <a:cs typeface="+mn-cs"/>
              </a:rPr>
              <a:t>living things to the Internet. Sensors can be placed on animals and even insects just as easily as on machines, and the benefits can be just as impressive.</a:t>
            </a:r>
          </a:p>
          <a:p>
            <a:r>
              <a:rPr lang="en-US" sz="1200" b="0" i="0" u="none" strike="noStrike" kern="1200" baseline="0" dirty="0" smtClean="0">
                <a:solidFill>
                  <a:schemeClr val="tx1"/>
                </a:solidFill>
                <a:latin typeface="+mn-lt"/>
                <a:ea typeface="+mn-ea"/>
                <a:cs typeface="+mn-cs"/>
              </a:rPr>
              <a:t>One of the most well-known applications of IoT with respect to animals focuses on what is often referred to as the “connected cow.” Sparked, a Dutch company, developed a sensor that is placed in a cow’s ear. The sensor monitors various health aspects of the cow as well as its location and transmits the data wirelessly for analysis by the farmer.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21</a:t>
            </a:fld>
            <a:endParaRPr lang="en-US"/>
          </a:p>
        </p:txBody>
      </p:sp>
    </p:spTree>
    <p:extLst>
      <p:ext uri="{BB962C8B-B14F-4D97-AF65-F5344CB8AC3E}">
        <p14:creationId xmlns:p14="http://schemas.microsoft.com/office/powerpoint/2010/main" val="914160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a:t>
            </a:fld>
            <a:endParaRPr lang="en-US"/>
          </a:p>
        </p:txBody>
      </p:sp>
    </p:spTree>
    <p:extLst>
      <p:ext uri="{BB962C8B-B14F-4D97-AF65-F5344CB8AC3E}">
        <p14:creationId xmlns:p14="http://schemas.microsoft.com/office/powerpoint/2010/main" val="1325138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22</a:t>
            </a:fld>
            <a:endParaRPr lang="en-US"/>
          </a:p>
        </p:txBody>
      </p:sp>
    </p:spTree>
    <p:extLst>
      <p:ext uri="{BB962C8B-B14F-4D97-AF65-F5344CB8AC3E}">
        <p14:creationId xmlns:p14="http://schemas.microsoft.com/office/powerpoint/2010/main" val="2562482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23</a:t>
            </a:fld>
            <a:endParaRPr lang="en-US"/>
          </a:p>
        </p:txBody>
      </p:sp>
    </p:spTree>
    <p:extLst>
      <p:ext uri="{BB962C8B-B14F-4D97-AF65-F5344CB8AC3E}">
        <p14:creationId xmlns:p14="http://schemas.microsoft.com/office/powerpoint/2010/main" val="2174802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24</a:t>
            </a:fld>
            <a:endParaRPr lang="en-US"/>
          </a:p>
        </p:txBody>
      </p:sp>
    </p:spTree>
    <p:extLst>
      <p:ext uri="{BB962C8B-B14F-4D97-AF65-F5344CB8AC3E}">
        <p14:creationId xmlns:p14="http://schemas.microsoft.com/office/powerpoint/2010/main" val="3710124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a:t>
            </a:r>
            <a:r>
              <a:rPr lang="en-US" sz="1200" b="0" i="1" u="none" strike="noStrike" kern="1200" baseline="0" dirty="0" smtClean="0">
                <a:solidFill>
                  <a:schemeClr val="tx1"/>
                </a:solidFill>
                <a:latin typeface="+mn-lt"/>
                <a:ea typeface="+mn-ea"/>
                <a:cs typeface="+mn-cs"/>
              </a:rPr>
              <a:t>smart object</a:t>
            </a:r>
            <a:r>
              <a:rPr lang="en-US" sz="1200" b="0" i="0" u="none" strike="noStrike" kern="1200" baseline="0" dirty="0" smtClean="0">
                <a:solidFill>
                  <a:schemeClr val="tx1"/>
                </a:solidFill>
                <a:latin typeface="+mn-lt"/>
                <a:ea typeface="+mn-ea"/>
                <a:cs typeface="+mn-cs"/>
              </a:rPr>
              <a:t> is a device that has, at a minimum, the following four defining characteristics :</a:t>
            </a:r>
          </a:p>
          <a:p>
            <a:r>
              <a:rPr lang="en-US" sz="1200" b="1" i="0" u="none" strike="noStrike" kern="1200" baseline="0" dirty="0" smtClean="0">
                <a:solidFill>
                  <a:schemeClr val="tx1"/>
                </a:solidFill>
                <a:latin typeface="+mn-lt"/>
                <a:ea typeface="+mn-ea"/>
                <a:cs typeface="+mn-cs"/>
              </a:rPr>
              <a:t>Processing unit: </a:t>
            </a:r>
            <a:r>
              <a:rPr lang="en-US" sz="1200" b="0" i="0" u="none" strike="noStrike" kern="1200" baseline="0" dirty="0" smtClean="0">
                <a:solidFill>
                  <a:schemeClr val="tx1"/>
                </a:solidFill>
                <a:latin typeface="+mn-lt"/>
                <a:ea typeface="+mn-ea"/>
                <a:cs typeface="+mn-cs"/>
              </a:rPr>
              <a:t>A smart object has some type of processing unit for acquiring data, processing and analyzing sensing information received by the sensor(s), coordinating control signals to any actuators, and controlling a variety of functions on the smart object, including the communication and power systems. The specific type of processing unit that is used can vary greatly, depending on the specific processing needs of different applications. The most common is a microcontroller because of its small form factor, flexibility, programming simplicity, ubiquity, low power consumption, and low cost.</a:t>
            </a:r>
          </a:p>
          <a:p>
            <a:r>
              <a:rPr lang="en-US" sz="1200" b="1" i="0" u="none" strike="noStrike" kern="1200" baseline="0" dirty="0" smtClean="0">
                <a:solidFill>
                  <a:schemeClr val="tx1"/>
                </a:solidFill>
                <a:latin typeface="+mn-lt"/>
                <a:ea typeface="+mn-ea"/>
                <a:cs typeface="+mn-cs"/>
              </a:rPr>
              <a:t>Sensor(s) and/or actuator(s): </a:t>
            </a:r>
            <a:r>
              <a:rPr lang="en-US" sz="1200" b="0" i="0" u="none" strike="noStrike" kern="1200" baseline="0" dirty="0" smtClean="0">
                <a:solidFill>
                  <a:schemeClr val="tx1"/>
                </a:solidFill>
                <a:latin typeface="+mn-lt"/>
                <a:ea typeface="+mn-ea"/>
                <a:cs typeface="+mn-cs"/>
              </a:rPr>
              <a:t>A smart object is capable of interacting with the physical world through sensors and actuators. A sensor learns and measures its environment, whereas an actuator is able to produce some change in the physical world. A smart object does not need to contain both sensors and actuators. In fact, a smart object can contain one or multiple sensors and/or actuators, depending upon the application.</a:t>
            </a:r>
          </a:p>
          <a:p>
            <a:r>
              <a:rPr lang="en-US" sz="1200" b="1" i="0" u="none" strike="noStrike" kern="1200" baseline="0" dirty="0" smtClean="0">
                <a:solidFill>
                  <a:schemeClr val="tx1"/>
                </a:solidFill>
                <a:latin typeface="+mn-lt"/>
                <a:ea typeface="+mn-ea"/>
                <a:cs typeface="+mn-cs"/>
              </a:rPr>
              <a:t>Communication device: </a:t>
            </a:r>
            <a:r>
              <a:rPr lang="en-US" sz="1200" b="0" i="0" u="none" strike="noStrike" kern="1200" baseline="0" dirty="0" smtClean="0">
                <a:solidFill>
                  <a:schemeClr val="tx1"/>
                </a:solidFill>
                <a:latin typeface="+mn-lt"/>
                <a:ea typeface="+mn-ea"/>
                <a:cs typeface="+mn-cs"/>
              </a:rPr>
              <a:t>The communication unit is responsible for connecting a smart object with other smart objects and the outside world (via the network). Communication devices for smart objects can be either wired or wireless. Overwhelmingly, in IoT networks smart objects are wirelessly interconnected for a number of reasons, including cost, limited infrastructure availability, and ease of deployment. There are myriad different communication protocols for smart objects. </a:t>
            </a:r>
          </a:p>
          <a:p>
            <a:r>
              <a:rPr lang="en-US" sz="1200" b="1" i="0" u="none" strike="noStrike" kern="1200" baseline="0" dirty="0" smtClean="0">
                <a:solidFill>
                  <a:schemeClr val="tx1"/>
                </a:solidFill>
                <a:latin typeface="+mn-lt"/>
                <a:ea typeface="+mn-ea"/>
                <a:cs typeface="+mn-cs"/>
              </a:rPr>
              <a:t>Power source: </a:t>
            </a:r>
            <a:r>
              <a:rPr lang="en-US" sz="1200" b="0" i="0" u="none" strike="noStrike" kern="1200" baseline="0" dirty="0" smtClean="0">
                <a:solidFill>
                  <a:schemeClr val="tx1"/>
                </a:solidFill>
                <a:latin typeface="+mn-lt"/>
                <a:ea typeface="+mn-ea"/>
                <a:cs typeface="+mn-cs"/>
              </a:rPr>
              <a:t>Smart objects have components that need to be powered. Interestingly, the most significant power consumption usually comes from the communication unit of a smart object. As with the other three smart object building blocks, the power requirements also vary greatly from application to application. Typically, smart objects are limited in power, are deployed for a very long time, and are not easily accessible. This combination, especially when the smart object relies on battery power, implies that power efficiency, judicious power management, sleep modes, ultra-low power consumption hardware, and so on are critical design elements. For long-term deployments where smart objects are, for all practical purposes, inaccessible, power is commonly obtained from scavenger sources (solar, piezoelectric, and so on) or is obtained in a hybridized manner, also tapping into infrastructure power.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27</a:t>
            </a:fld>
            <a:endParaRPr lang="en-US"/>
          </a:p>
        </p:txBody>
      </p:sp>
    </p:spTree>
    <p:extLst>
      <p:ext uri="{BB962C8B-B14F-4D97-AF65-F5344CB8AC3E}">
        <p14:creationId xmlns:p14="http://schemas.microsoft.com/office/powerpoint/2010/main" val="3359302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latin typeface="Comic Sans MS" panose="030F0702030302020204" pitchFamily="66" charset="0"/>
              </a:rPr>
              <a:t>Sensors</a:t>
            </a:r>
          </a:p>
          <a:p>
            <a:pPr algn="just"/>
            <a:endParaRPr lang="en-US" dirty="0" smtClean="0">
              <a:latin typeface="Comic Sans MS" panose="030F0702030302020204" pitchFamily="66" charset="0"/>
            </a:endParaRPr>
          </a:p>
          <a:p>
            <a:pPr lvl="1" algn="just"/>
            <a:r>
              <a:rPr lang="en-US" dirty="0" smtClean="0">
                <a:latin typeface="Comic Sans MS" panose="030F0702030302020204" pitchFamily="66" charset="0"/>
              </a:rPr>
              <a:t>A sensor measures some physical quantity and converts that measurement reading into a digital representation. </a:t>
            </a:r>
          </a:p>
          <a:p>
            <a:pPr lvl="1" algn="just"/>
            <a:r>
              <a:rPr lang="en-US" dirty="0" smtClean="0">
                <a:latin typeface="Comic Sans MS" panose="030F0702030302020204" pitchFamily="66" charset="0"/>
              </a:rPr>
              <a:t>That digital representation is typically passed to another device for transformation into useful data that can be consumed by intelligent devices or humans.</a:t>
            </a:r>
          </a:p>
          <a:p>
            <a:pPr lvl="1" algn="just"/>
            <a:r>
              <a:rPr lang="en-US" dirty="0" smtClean="0">
                <a:latin typeface="Comic Sans MS" panose="030F0702030302020204" pitchFamily="66" charset="0"/>
              </a:rPr>
              <a:t>Sensors can be readily embedded in any physical objects that are easily connected to the Internet by wired or wireless networks.</a:t>
            </a:r>
          </a:p>
          <a:p>
            <a:pPr lvl="1" algn="just"/>
            <a:r>
              <a:rPr lang="en-US" dirty="0" smtClean="0">
                <a:latin typeface="Comic Sans MS" panose="030F0702030302020204" pitchFamily="66" charset="0"/>
              </a:rPr>
              <a:t>Because these connected host physical objects with multidimensional sensing capabilities communicate with each other and external systems, they can interpret their environment and make intelligent decisions.</a:t>
            </a:r>
            <a:endParaRPr lang="en-US" dirty="0" smtClean="0">
              <a:solidFill>
                <a:schemeClr val="bg1">
                  <a:lumMod val="85000"/>
                </a:schemeClr>
              </a:solidFill>
              <a:latin typeface="Comic Sans MS" panose="030F0702030302020204" pitchFamily="66" charset="0"/>
            </a:endParaRP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28</a:t>
            </a:fld>
            <a:endParaRPr lang="en-US"/>
          </a:p>
        </p:txBody>
      </p:sp>
    </p:spTree>
    <p:extLst>
      <p:ext uri="{BB962C8B-B14F-4D97-AF65-F5344CB8AC3E}">
        <p14:creationId xmlns:p14="http://schemas.microsoft.com/office/powerpoint/2010/main" val="3486410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000" dirty="0" smtClean="0">
                <a:latin typeface="Comic Sans MS" panose="030F0702030302020204" pitchFamily="66" charset="0"/>
              </a:rPr>
              <a:t>Sensors</a:t>
            </a:r>
            <a:endParaRPr lang="en-US" sz="1400" dirty="0" smtClean="0">
              <a:latin typeface="Comic Sans MS" panose="030F0702030302020204" pitchFamily="66" charset="0"/>
            </a:endParaRPr>
          </a:p>
          <a:p>
            <a:pPr lvl="1" algn="just"/>
            <a:r>
              <a:rPr lang="en-US" sz="1600" dirty="0" smtClean="0">
                <a:latin typeface="Comic Sans MS" panose="030F0702030302020204" pitchFamily="66" charset="0"/>
              </a:rPr>
              <a:t>Different types of sensors</a:t>
            </a:r>
            <a:endParaRPr lang="en-US" sz="1400" dirty="0" smtClean="0">
              <a:latin typeface="Comic Sans MS" panose="030F0702030302020204" pitchFamily="66" charset="0"/>
            </a:endParaRPr>
          </a:p>
          <a:p>
            <a:pPr lvl="2" algn="just"/>
            <a:r>
              <a:rPr lang="en-US" sz="1400" b="1" dirty="0" smtClean="0">
                <a:latin typeface="Comic Sans MS" panose="030F0702030302020204" pitchFamily="66" charset="0"/>
              </a:rPr>
              <a:t>Active or passive: </a:t>
            </a:r>
            <a:r>
              <a:rPr lang="en-US" sz="1400" dirty="0" smtClean="0">
                <a:latin typeface="Comic Sans MS" panose="030F0702030302020204" pitchFamily="66" charset="0"/>
              </a:rPr>
              <a:t>Sensors can be categorized based on whether they produce an energy output and typically require an external power supply (active) or whether they simply receive energy and typically require no external power supply (passive).</a:t>
            </a:r>
          </a:p>
          <a:p>
            <a:pPr lvl="2" algn="just"/>
            <a:r>
              <a:rPr lang="en-US" sz="1400" b="1" dirty="0" smtClean="0">
                <a:latin typeface="Comic Sans MS" panose="030F0702030302020204" pitchFamily="66" charset="0"/>
              </a:rPr>
              <a:t>Invasive or non-invasive: </a:t>
            </a:r>
            <a:r>
              <a:rPr lang="en-US" sz="1400" dirty="0" smtClean="0">
                <a:latin typeface="Comic Sans MS" panose="030F0702030302020204" pitchFamily="66" charset="0"/>
              </a:rPr>
              <a:t>Sensors can be categorized based on whether a sensor is part of the environment it is measuring (invasive) or external to it (non-invasive).</a:t>
            </a:r>
          </a:p>
          <a:p>
            <a:pPr lvl="2" algn="just"/>
            <a:r>
              <a:rPr lang="en-US" sz="1400" b="1" dirty="0" smtClean="0">
                <a:latin typeface="Comic Sans MS" panose="030F0702030302020204" pitchFamily="66" charset="0"/>
              </a:rPr>
              <a:t>Contact or no-contact: </a:t>
            </a:r>
            <a:r>
              <a:rPr lang="en-US" sz="1400" dirty="0" smtClean="0">
                <a:latin typeface="Comic Sans MS" panose="030F0702030302020204" pitchFamily="66" charset="0"/>
              </a:rPr>
              <a:t>Sensors can be categorized based on whether they require physical contact with what they are measuring (contact) or not (no-contact).</a:t>
            </a:r>
          </a:p>
          <a:p>
            <a:pPr lvl="2" algn="just"/>
            <a:r>
              <a:rPr lang="en-US" sz="1400" b="1" dirty="0" smtClean="0">
                <a:latin typeface="Comic Sans MS" panose="030F0702030302020204" pitchFamily="66" charset="0"/>
              </a:rPr>
              <a:t>Absolute or relative: </a:t>
            </a:r>
            <a:r>
              <a:rPr lang="en-US" sz="1400" dirty="0" smtClean="0">
                <a:latin typeface="Comic Sans MS" panose="030F0702030302020204" pitchFamily="66" charset="0"/>
              </a:rPr>
              <a:t>Sensors can be categorized based on whether they measure on an absolute scale (absolute) or based on a difference with a fixed or variable reference value (relative).</a:t>
            </a:r>
          </a:p>
          <a:p>
            <a:pPr lvl="2" algn="just"/>
            <a:r>
              <a:rPr lang="en-US" sz="1400" b="1" dirty="0" smtClean="0">
                <a:latin typeface="Comic Sans MS" panose="030F0702030302020204" pitchFamily="66" charset="0"/>
              </a:rPr>
              <a:t>Area of application: </a:t>
            </a:r>
            <a:r>
              <a:rPr lang="en-US" sz="1400" dirty="0" smtClean="0">
                <a:latin typeface="Comic Sans MS" panose="030F0702030302020204" pitchFamily="66" charset="0"/>
              </a:rPr>
              <a:t>Sensors can be categorized based on the specific industry or vertical where they are being used.</a:t>
            </a:r>
          </a:p>
          <a:p>
            <a:pPr lvl="2" algn="just"/>
            <a:r>
              <a:rPr lang="en-US" sz="1400" b="1" dirty="0" smtClean="0">
                <a:latin typeface="Comic Sans MS" panose="030F0702030302020204" pitchFamily="66" charset="0"/>
              </a:rPr>
              <a:t>How sensors measure: </a:t>
            </a:r>
            <a:r>
              <a:rPr lang="en-US" sz="1400" dirty="0" smtClean="0">
                <a:latin typeface="Comic Sans MS" panose="030F0702030302020204" pitchFamily="66" charset="0"/>
              </a:rPr>
              <a:t>Sensors can be categorized based on the physical mechanism used to measure sensory input (for example, thermoelectric, electrochemical, </a:t>
            </a:r>
            <a:r>
              <a:rPr lang="en-US" sz="1400" dirty="0" err="1" smtClean="0">
                <a:latin typeface="Comic Sans MS" panose="030F0702030302020204" pitchFamily="66" charset="0"/>
              </a:rPr>
              <a:t>piezoresistive</a:t>
            </a:r>
            <a:r>
              <a:rPr lang="en-US" sz="1400" dirty="0" smtClean="0">
                <a:latin typeface="Comic Sans MS" panose="030F0702030302020204" pitchFamily="66" charset="0"/>
              </a:rPr>
              <a:t>, optic, electric, fluid mechanic, </a:t>
            </a:r>
            <a:r>
              <a:rPr lang="en-US" sz="1400" dirty="0" err="1" smtClean="0">
                <a:latin typeface="Comic Sans MS" panose="030F0702030302020204" pitchFamily="66" charset="0"/>
              </a:rPr>
              <a:t>photoelastic</a:t>
            </a:r>
            <a:r>
              <a:rPr lang="en-US" sz="1400" dirty="0" smtClean="0">
                <a:latin typeface="Comic Sans MS" panose="030F0702030302020204" pitchFamily="66" charset="0"/>
              </a:rPr>
              <a:t>).</a:t>
            </a:r>
          </a:p>
          <a:p>
            <a:pPr lvl="2" algn="just"/>
            <a:r>
              <a:rPr lang="en-US" sz="1400" b="1" dirty="0" smtClean="0">
                <a:latin typeface="Comic Sans MS" panose="030F0702030302020204" pitchFamily="66" charset="0"/>
              </a:rPr>
              <a:t>What sensors measure: </a:t>
            </a:r>
            <a:r>
              <a:rPr lang="en-US" sz="1400" dirty="0" smtClean="0">
                <a:latin typeface="Comic Sans MS" panose="030F0702030302020204" pitchFamily="66" charset="0"/>
              </a:rPr>
              <a:t>Sensors can be categorized based on their applications or what physical variables they measure.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29</a:t>
            </a:fld>
            <a:endParaRPr lang="en-US"/>
          </a:p>
        </p:txBody>
      </p:sp>
    </p:spTree>
    <p:extLst>
      <p:ext uri="{BB962C8B-B14F-4D97-AF65-F5344CB8AC3E}">
        <p14:creationId xmlns:p14="http://schemas.microsoft.com/office/powerpoint/2010/main" val="1463340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400" dirty="0" smtClean="0">
                <a:latin typeface="Comic Sans MS" panose="030F0702030302020204" pitchFamily="66" charset="0"/>
              </a:rPr>
              <a:t>Actuators</a:t>
            </a:r>
            <a:endParaRPr lang="en-US" sz="1600" dirty="0" smtClean="0">
              <a:latin typeface="Comic Sans MS" panose="030F0702030302020204" pitchFamily="66" charset="0"/>
            </a:endParaRPr>
          </a:p>
          <a:p>
            <a:pPr lvl="1" algn="just"/>
            <a:r>
              <a:rPr lang="en-US" sz="2000" dirty="0" smtClean="0">
                <a:latin typeface="Comic Sans MS" panose="030F0702030302020204" pitchFamily="66" charset="0"/>
              </a:rPr>
              <a:t>Different types of actuators</a:t>
            </a:r>
          </a:p>
          <a:p>
            <a:pPr lvl="2" algn="just"/>
            <a:r>
              <a:rPr lang="en-US" sz="1800" b="1" dirty="0" smtClean="0">
                <a:latin typeface="Comic Sans MS" panose="030F0702030302020204" pitchFamily="66" charset="0"/>
              </a:rPr>
              <a:t>Type of motion: </a:t>
            </a:r>
            <a:r>
              <a:rPr lang="en-US" sz="1800" dirty="0" smtClean="0">
                <a:latin typeface="Comic Sans MS" panose="030F0702030302020204" pitchFamily="66" charset="0"/>
              </a:rPr>
              <a:t>Actuators can be classified based on the type of motion they produce (for example, linear, rotary, one/two/three-axes).</a:t>
            </a:r>
          </a:p>
          <a:p>
            <a:pPr lvl="2" algn="just"/>
            <a:r>
              <a:rPr lang="en-US" sz="1800" b="1" dirty="0" smtClean="0">
                <a:latin typeface="Comic Sans MS" panose="030F0702030302020204" pitchFamily="66" charset="0"/>
              </a:rPr>
              <a:t>Power: </a:t>
            </a:r>
            <a:r>
              <a:rPr lang="en-US" sz="1800" dirty="0" smtClean="0">
                <a:latin typeface="Comic Sans MS" panose="030F0702030302020204" pitchFamily="66" charset="0"/>
              </a:rPr>
              <a:t>Actuators can be classified based on their power output (for example, high power, low power, micro power)</a:t>
            </a:r>
          </a:p>
          <a:p>
            <a:pPr lvl="2" algn="just"/>
            <a:r>
              <a:rPr lang="en-US" sz="1800" b="1" dirty="0" smtClean="0">
                <a:latin typeface="Comic Sans MS" panose="030F0702030302020204" pitchFamily="66" charset="0"/>
              </a:rPr>
              <a:t>Binary or continuous: </a:t>
            </a:r>
            <a:r>
              <a:rPr lang="en-US" sz="1800" dirty="0" smtClean="0">
                <a:latin typeface="Comic Sans MS" panose="030F0702030302020204" pitchFamily="66" charset="0"/>
              </a:rPr>
              <a:t>Actuators can be classified based on the number of stable-state outputs.</a:t>
            </a:r>
          </a:p>
          <a:p>
            <a:pPr lvl="2" algn="just"/>
            <a:r>
              <a:rPr lang="en-US" sz="1800" b="1" dirty="0" smtClean="0">
                <a:latin typeface="Comic Sans MS" panose="030F0702030302020204" pitchFamily="66" charset="0"/>
              </a:rPr>
              <a:t>Area of application: </a:t>
            </a:r>
            <a:r>
              <a:rPr lang="en-US" sz="1800" dirty="0" smtClean="0">
                <a:latin typeface="Comic Sans MS" panose="030F0702030302020204" pitchFamily="66" charset="0"/>
              </a:rPr>
              <a:t>Actuators can be classified based on the specific industry or vertical where they are used.</a:t>
            </a:r>
          </a:p>
          <a:p>
            <a:pPr lvl="2" algn="just"/>
            <a:r>
              <a:rPr lang="en-US" sz="1800" b="1" dirty="0" smtClean="0">
                <a:latin typeface="Comic Sans MS" panose="030F0702030302020204" pitchFamily="66" charset="0"/>
              </a:rPr>
              <a:t>Type of energy: </a:t>
            </a:r>
            <a:r>
              <a:rPr lang="en-US" sz="1800" dirty="0" smtClean="0">
                <a:latin typeface="Comic Sans MS" panose="030F0702030302020204" pitchFamily="66" charset="0"/>
              </a:rPr>
              <a:t>Actuators can be classified based on their energy type.</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32</a:t>
            </a:fld>
            <a:endParaRPr lang="en-US"/>
          </a:p>
        </p:txBody>
      </p:sp>
    </p:spTree>
    <p:extLst>
      <p:ext uri="{BB962C8B-B14F-4D97-AF65-F5344CB8AC3E}">
        <p14:creationId xmlns:p14="http://schemas.microsoft.com/office/powerpoint/2010/main" val="2739923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Sensors are designed to sense and measure practically any measurable variable in the physical world. They convert their measurements (typically analog) into electric signals or digital representations that can be consumed by an intelligent agent (a device or a human).</a:t>
            </a:r>
          </a:p>
          <a:p>
            <a:r>
              <a:rPr lang="en-US" sz="1200" b="0" i="0" u="none" strike="noStrike" kern="1200" baseline="0" dirty="0" smtClean="0">
                <a:solidFill>
                  <a:schemeClr val="tx1"/>
                </a:solidFill>
                <a:latin typeface="+mn-lt"/>
                <a:ea typeface="+mn-ea"/>
                <a:cs typeface="+mn-cs"/>
              </a:rPr>
              <a:t>Actuators, on the others hand, receive some type of control signal (commonly an electric signal or digital command) that triggers a physical effect, usually some type of motion, force, and so on.</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34</a:t>
            </a:fld>
            <a:endParaRPr lang="en-US"/>
          </a:p>
        </p:txBody>
      </p:sp>
    </p:spTree>
    <p:extLst>
      <p:ext uri="{BB962C8B-B14F-4D97-AF65-F5344CB8AC3E}">
        <p14:creationId xmlns:p14="http://schemas.microsoft.com/office/powerpoint/2010/main" val="3529850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36</a:t>
            </a:fld>
            <a:endParaRPr lang="en-US"/>
          </a:p>
        </p:txBody>
      </p:sp>
    </p:spTree>
    <p:extLst>
      <p:ext uri="{BB962C8B-B14F-4D97-AF65-F5344CB8AC3E}">
        <p14:creationId xmlns:p14="http://schemas.microsoft.com/office/powerpoint/2010/main" val="1447623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smtClean="0"/>
              <a:t>CONNECTIVITY and NORMALIZATION </a:t>
            </a:r>
          </a:p>
          <a:p>
            <a:pPr marL="0" indent="0">
              <a:buNone/>
            </a:pPr>
            <a:r>
              <a:rPr lang="en-US" dirty="0" smtClean="0"/>
              <a:t>Every IoT platform starts with a connectivity layer. It has the function of bringing different protocols and different data formats into one “software” interface. This is necessary in order to ensure all devices can be interacted with and data is read correctly. Having all device data in one place and in one format is the basic necessity to monitor, manage, and analyze IoT devices. What sounds fairly simple can be a nightmare from the point of view of a computer engineer. Libraries need to be set up for individual devices so that something as basic as an industrial pressure sensor that sends analogue signals can be integrated into the platform for one use case while a wearable device or the data from someone’s smartphone can be integrated for another use case. Advanced devices usually provide an API that allows for a standardized communication interface to the platform. However, very often so-called software agents have to be developed and installed on the hardware in order to enable the IoT platform to establish a stable connection. </a:t>
            </a:r>
          </a:p>
          <a:p>
            <a:pPr marL="0" indent="0">
              <a:buNone/>
            </a:pPr>
            <a:r>
              <a:rPr lang="en-US" b="1" dirty="0" smtClean="0"/>
              <a:t>2. DEVICE MANAGEMENT </a:t>
            </a:r>
          </a:p>
          <a:p>
            <a:pPr marL="0" indent="0">
              <a:buNone/>
            </a:pPr>
            <a:r>
              <a:rPr lang="en-US" dirty="0" smtClean="0"/>
              <a:t>The device management module of an IoT platform ensures the connected objects are working properly and its software and applications are updated and running. Tasks performed in this module include device provisioning, remote configuration, management of firmware/ software updates, and troubleshooting. As thousands or even millions of different devices become part of an IoT enabled solution, bulk-actions, and automation are essential to control costs and reduce manual labor. </a:t>
            </a:r>
          </a:p>
          <a:p>
            <a:pPr marL="0" indent="0">
              <a:buNone/>
            </a:pPr>
            <a:r>
              <a:rPr lang="en-US" b="1" dirty="0" smtClean="0"/>
              <a:t>3. DATABASE</a:t>
            </a:r>
            <a:r>
              <a:rPr lang="en-US" dirty="0" smtClean="0"/>
              <a:t> </a:t>
            </a:r>
          </a:p>
          <a:p>
            <a:pPr marL="0" indent="0">
              <a:buNone/>
            </a:pPr>
            <a:r>
              <a:rPr lang="en-US" dirty="0" smtClean="0"/>
              <a:t>Data storage is a central piece in an IoT platform. The management of device data brings the requirements for databases to a new level: </a:t>
            </a:r>
          </a:p>
          <a:p>
            <a:pPr marL="457200" lvl="1" indent="0">
              <a:buNone/>
            </a:pPr>
            <a:r>
              <a:rPr lang="en-US" dirty="0" smtClean="0"/>
              <a:t>• </a:t>
            </a:r>
            <a:r>
              <a:rPr lang="en-US" b="1" dirty="0" smtClean="0"/>
              <a:t>Volume</a:t>
            </a:r>
            <a:r>
              <a:rPr lang="en-US" dirty="0" smtClean="0"/>
              <a:t>. The amount of data that needs to be stored can be massive. In many IoT solutions only the minority of the generated data can be stored. </a:t>
            </a:r>
          </a:p>
          <a:p>
            <a:pPr marL="457200" lvl="1" indent="0">
              <a:buNone/>
            </a:pPr>
            <a:r>
              <a:rPr lang="en-US" dirty="0" smtClean="0"/>
              <a:t>• </a:t>
            </a:r>
            <a:r>
              <a:rPr lang="en-US" b="1" dirty="0" smtClean="0"/>
              <a:t>Variety</a:t>
            </a:r>
            <a:r>
              <a:rPr lang="en-US" dirty="0" smtClean="0"/>
              <a:t>. Different devices and different sensor types produce very different forms of data. </a:t>
            </a:r>
          </a:p>
          <a:p>
            <a:pPr marL="457200" lvl="1" indent="0">
              <a:buNone/>
            </a:pPr>
            <a:r>
              <a:rPr lang="en-US" dirty="0" smtClean="0"/>
              <a:t>• </a:t>
            </a:r>
            <a:r>
              <a:rPr lang="en-US" b="1" dirty="0" smtClean="0"/>
              <a:t>Velocity</a:t>
            </a:r>
            <a:r>
              <a:rPr lang="en-US" dirty="0" smtClean="0"/>
              <a:t>. Many IoT cases require the analysis of streaming data to make instant decisions. </a:t>
            </a:r>
          </a:p>
          <a:p>
            <a:pPr marL="457200" lvl="1" indent="0">
              <a:buNone/>
            </a:pPr>
            <a:r>
              <a:rPr lang="en-US" dirty="0" smtClean="0"/>
              <a:t>• </a:t>
            </a:r>
            <a:r>
              <a:rPr lang="en-US" b="1" dirty="0" smtClean="0"/>
              <a:t>Veracity</a:t>
            </a:r>
            <a:r>
              <a:rPr lang="en-US" dirty="0" smtClean="0"/>
              <a:t>. In some instances, sensors produce ambiguous and inaccurate data. An IoT platform therefore usually comes with a cloud based database solution that is distributed across different sensor nodes. It should be scalable for big data and should be able to store both structured (SQL) and unstructured data (NoSQL). </a:t>
            </a:r>
          </a:p>
          <a:p>
            <a:pPr marL="0" lvl="0" indent="0">
              <a:buNone/>
            </a:pPr>
            <a:r>
              <a:rPr lang="en-US" b="1" dirty="0" smtClean="0"/>
              <a:t>4. PROCESSING &amp; ACTION MANAGEMENT</a:t>
            </a:r>
            <a:r>
              <a:rPr lang="en-US" dirty="0" smtClean="0"/>
              <a:t> </a:t>
            </a:r>
          </a:p>
          <a:p>
            <a:pPr marL="0" lvl="0" indent="0">
              <a:buNone/>
            </a:pPr>
            <a:r>
              <a:rPr lang="en-US" dirty="0" smtClean="0"/>
              <a:t>The data that is captured in the connectivity &amp; normalization module and that is stored in the database gets brought to life in this part of the IoT platform. A rule-based event-action-trigger allows performance of “smart” actions based on specific sensor data. In a smart home, for instance, an event-action-trigger can be defined so that all lights get turned off when a person leaves the house. The technical realization often comes in the form of an If-this-then-that rule (IFTTT): If the GPS signal indicates Jason’s smartphone is more than 5 yards away from his house, then turn off all the lights in his house. </a:t>
            </a:r>
          </a:p>
          <a:p>
            <a:pPr marL="0" lvl="0" indent="0">
              <a:buNone/>
            </a:pPr>
            <a:r>
              <a:rPr lang="en-US" b="1" dirty="0" smtClean="0"/>
              <a:t>5. ANALYTICS </a:t>
            </a:r>
          </a:p>
          <a:p>
            <a:pPr marL="0" lvl="0" indent="0">
              <a:buNone/>
            </a:pPr>
            <a:r>
              <a:rPr lang="en-US" dirty="0" smtClean="0"/>
              <a:t>Many IoT use cases go beyond action-management and require complex analytics to get the most out of the IoT data-stream. In a smart home, for example, the analytics engine can provide the algorithms that allow the IoT platform to learn which combination of lights and heating are preferred by the user at what time of the day and in relation to the outside weather </a:t>
            </a:r>
            <a:r>
              <a:rPr lang="en-US" dirty="0" err="1" smtClean="0"/>
              <a:t>conditions..The</a:t>
            </a:r>
            <a:r>
              <a:rPr lang="en-US" dirty="0" smtClean="0"/>
              <a:t> analytics engine encompasses all dynamic calculations of sensor data, from basic data clustering to deep machine learning.</a:t>
            </a:r>
          </a:p>
          <a:p>
            <a:pPr marL="0" lvl="0" indent="0">
              <a:buNone/>
            </a:pPr>
            <a:r>
              <a:rPr lang="en-US" b="1" dirty="0" smtClean="0"/>
              <a:t>6. DATA VISUALIZATION</a:t>
            </a:r>
            <a:r>
              <a:rPr lang="en-US" dirty="0" smtClean="0"/>
              <a:t> </a:t>
            </a:r>
          </a:p>
          <a:p>
            <a:pPr marL="0" lvl="0" indent="0">
              <a:buNone/>
            </a:pPr>
            <a:r>
              <a:rPr lang="en-US" dirty="0" smtClean="0"/>
              <a:t>Sometimes also referred to as “visual analytics,” data visualization presents a much-underrated part of the IoT platform. The combination of human eye and brain is still far superior to most analytic and rule-based engines. That is why data visualization is so important: it enables humans to see patterns and observe trends. Visualization comes in the form of line-, stacked-, or pie charts, 2D- or even 3D-models. The visualization dashboard that is available to the manager of the IoT platform is often also included in the prototyping tools that an advanced IoT platform provides. </a:t>
            </a:r>
          </a:p>
          <a:p>
            <a:pPr marL="0" lvl="0" indent="0">
              <a:buNone/>
            </a:pPr>
            <a:r>
              <a:rPr lang="en-US" b="1" dirty="0" smtClean="0"/>
              <a:t>7. ADDITIONAL TOOLS </a:t>
            </a:r>
          </a:p>
          <a:p>
            <a:pPr marL="0" lvl="0" indent="0">
              <a:buNone/>
            </a:pPr>
            <a:r>
              <a:rPr lang="en-US" dirty="0" smtClean="0"/>
              <a:t>Advanced IoT platforms often offer an additional set of tools for the developer and the manager of the IoT solution. Development tools allow the IoT developer to prototype and test the IoT case. Sometimes even in the form of what-you-see-is-what-you-get-editors (WYSIWYG) that lets you create simple smartphone apps for visualizing and controlling connected devices. Management-focused tools support the daily operations of the IoT solution. An example is an „access management“ tool that determines who has access to which device and to which data. Another tool is “reporting”, that allows for data export (e.g., in a.csv </a:t>
            </a:r>
            <a:r>
              <a:rPr lang="en-US" dirty="0" err="1" smtClean="0"/>
              <a:t>or.json</a:t>
            </a:r>
            <a:r>
              <a:rPr lang="en-US" dirty="0" smtClean="0"/>
              <a:t> format) as well as data queries and other forms of structured output. </a:t>
            </a:r>
          </a:p>
          <a:p>
            <a:pPr marL="0" lvl="0" indent="0">
              <a:buNone/>
            </a:pPr>
            <a:r>
              <a:rPr lang="en-US" b="1" dirty="0" smtClean="0"/>
              <a:t>8. EXTERNAL INTERFACES </a:t>
            </a:r>
          </a:p>
          <a:p>
            <a:pPr marL="0" lvl="0" indent="0">
              <a:buNone/>
            </a:pPr>
            <a:r>
              <a:rPr lang="en-US" dirty="0" smtClean="0"/>
              <a:t>IoT enabled businesses are rarely built standalone and on a green field. In established companies it is crucial that the Internet of Things integrates with existing ERP systems, management tools, manufacturing execution systems and the rest of the wider IT-ecosystem. </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37</a:t>
            </a:fld>
            <a:endParaRPr lang="en-US"/>
          </a:p>
        </p:txBody>
      </p:sp>
    </p:spTree>
    <p:extLst>
      <p:ext uri="{BB962C8B-B14F-4D97-AF65-F5344CB8AC3E}">
        <p14:creationId xmlns:p14="http://schemas.microsoft.com/office/powerpoint/2010/main" val="33466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a:t>
            </a:fld>
            <a:endParaRPr lang="en-US"/>
          </a:p>
        </p:txBody>
      </p:sp>
    </p:spTree>
    <p:extLst>
      <p:ext uri="{BB962C8B-B14F-4D97-AF65-F5344CB8AC3E}">
        <p14:creationId xmlns:p14="http://schemas.microsoft.com/office/powerpoint/2010/main" val="3693337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38</a:t>
            </a:fld>
            <a:endParaRPr lang="en-US"/>
          </a:p>
        </p:txBody>
      </p:sp>
    </p:spTree>
    <p:extLst>
      <p:ext uri="{BB962C8B-B14F-4D97-AF65-F5344CB8AC3E}">
        <p14:creationId xmlns:p14="http://schemas.microsoft.com/office/powerpoint/2010/main" val="1202964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39</a:t>
            </a:fld>
            <a:endParaRPr lang="en-US"/>
          </a:p>
        </p:txBody>
      </p:sp>
    </p:spTree>
    <p:extLst>
      <p:ext uri="{BB962C8B-B14F-4D97-AF65-F5344CB8AC3E}">
        <p14:creationId xmlns:p14="http://schemas.microsoft.com/office/powerpoint/2010/main" val="3183982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40</a:t>
            </a:fld>
            <a:endParaRPr lang="en-US"/>
          </a:p>
        </p:txBody>
      </p:sp>
    </p:spTree>
    <p:extLst>
      <p:ext uri="{BB962C8B-B14F-4D97-AF65-F5344CB8AC3E}">
        <p14:creationId xmlns:p14="http://schemas.microsoft.com/office/powerpoint/2010/main" val="960036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41</a:t>
            </a:fld>
            <a:endParaRPr lang="en-US"/>
          </a:p>
        </p:txBody>
      </p:sp>
    </p:spTree>
    <p:extLst>
      <p:ext uri="{BB962C8B-B14F-4D97-AF65-F5344CB8AC3E}">
        <p14:creationId xmlns:p14="http://schemas.microsoft.com/office/powerpoint/2010/main" val="2112224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43</a:t>
            </a:fld>
            <a:endParaRPr lang="en-US"/>
          </a:p>
        </p:txBody>
      </p:sp>
    </p:spTree>
    <p:extLst>
      <p:ext uri="{BB962C8B-B14F-4D97-AF65-F5344CB8AC3E}">
        <p14:creationId xmlns:p14="http://schemas.microsoft.com/office/powerpoint/2010/main" val="178019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45</a:t>
            </a:fld>
            <a:endParaRPr lang="en-US"/>
          </a:p>
        </p:txBody>
      </p:sp>
    </p:spTree>
    <p:extLst>
      <p:ext uri="{BB962C8B-B14F-4D97-AF65-F5344CB8AC3E}">
        <p14:creationId xmlns:p14="http://schemas.microsoft.com/office/powerpoint/2010/main" val="3969403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56</a:t>
            </a:fld>
            <a:endParaRPr lang="en-US"/>
          </a:p>
        </p:txBody>
      </p:sp>
    </p:spTree>
    <p:extLst>
      <p:ext uri="{BB962C8B-B14F-4D97-AF65-F5344CB8AC3E}">
        <p14:creationId xmlns:p14="http://schemas.microsoft.com/office/powerpoint/2010/main" val="3228568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Layer 1:</a:t>
            </a:r>
          </a:p>
          <a:p>
            <a:r>
              <a:rPr lang="en-US" sz="1200" b="0" i="0" u="none" strike="noStrike" kern="1200" baseline="0" dirty="0" smtClean="0">
                <a:solidFill>
                  <a:schemeClr val="tx1"/>
                </a:solidFill>
                <a:latin typeface="+mn-lt"/>
                <a:ea typeface="+mn-ea"/>
                <a:cs typeface="+mn-cs"/>
              </a:rPr>
              <a:t>At the core, modern information and communication technologies form the technical foundation of 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2:</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IoT generates a network of unambiguously identifiable physical objects (things). Networking, and thus also the ability to communicate, does not only refer to human participants but also to the objects (or things) involved.</a:t>
            </a:r>
          </a:p>
          <a:p>
            <a:r>
              <a:rPr lang="en-US" sz="1200" b="0" i="0" u="none" strike="noStrike" kern="1200" baseline="0" dirty="0" smtClean="0">
                <a:solidFill>
                  <a:schemeClr val="tx1"/>
                </a:solidFill>
                <a:latin typeface="+mn-lt"/>
                <a:ea typeface="+mn-ea"/>
                <a:cs typeface="+mn-cs"/>
              </a:rPr>
              <a:t>These things are equipped with miniaturized processors and actuators, for example, mechanical elements, temperature controllers, and audio or video output devices that can be utilized to control the objects and the environment. </a:t>
            </a:r>
          </a:p>
          <a:p>
            <a:r>
              <a:rPr lang="en-US" sz="1200" b="0" i="0" u="none" strike="noStrike" kern="1200" baseline="0" dirty="0" smtClean="0">
                <a:solidFill>
                  <a:schemeClr val="tx1"/>
                </a:solidFill>
                <a:latin typeface="+mn-lt"/>
                <a:ea typeface="+mn-ea"/>
                <a:cs typeface="+mn-cs"/>
              </a:rPr>
              <a:t>This allows for adapting objects and environments to our needs, interacting with the situation, and the provisioning of information and services according to specific situational requirements, that is, they become “smart objects” and “smart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3:</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automatic identification via RFID is often regarded as the basis for IoT. Sensors and actuators expand functionality by capturing states and the execution of actions or effects on reality.</a:t>
            </a:r>
          </a:p>
          <a:p>
            <a:r>
              <a:rPr lang="en-US" sz="1200" b="0" i="0" u="none" strike="noStrike" kern="1200" baseline="0" dirty="0" smtClean="0">
                <a:solidFill>
                  <a:schemeClr val="tx1"/>
                </a:solidFill>
                <a:latin typeface="+mn-lt"/>
                <a:ea typeface="+mn-ea"/>
                <a:cs typeface="+mn-cs"/>
              </a:rPr>
              <a:t>This results in potential for new services, including consumer products as well as new business processes and business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4:</a:t>
            </a:r>
          </a:p>
          <a:p>
            <a:r>
              <a:rPr lang="en-US" sz="1200" b="0" i="0" u="none" strike="noStrike" kern="1200" baseline="0" dirty="0" smtClean="0">
                <a:solidFill>
                  <a:schemeClr val="tx1"/>
                </a:solidFill>
                <a:latin typeface="+mn-lt"/>
                <a:ea typeface="+mn-ea"/>
                <a:cs typeface="+mn-cs"/>
              </a:rPr>
              <a:t>Products for consumers, for example, may hold and provide a large amount of information and can also offer customers with additional context-specific services during the post-sales phase.</a:t>
            </a:r>
          </a:p>
          <a:p>
            <a:r>
              <a:rPr lang="en-US" sz="1200" b="0" i="0" u="none" strike="noStrike" kern="1200" baseline="0" dirty="0" smtClean="0">
                <a:solidFill>
                  <a:schemeClr val="tx1"/>
                </a:solidFill>
                <a:latin typeface="+mn-lt"/>
                <a:ea typeface="+mn-ea"/>
                <a:cs typeface="+mn-cs"/>
              </a:rPr>
              <a:t>IoT also provides a higher level of data quality for business processes, enabling organizations to respond more rapidly and properly to events, and may contribute to improved efficiency, accuracy, and economic benefits.</a:t>
            </a:r>
          </a:p>
          <a:p>
            <a:r>
              <a:rPr lang="en-US" sz="1200" b="0" i="0" u="none" strike="noStrike" kern="1200" baseline="0" dirty="0" smtClean="0">
                <a:solidFill>
                  <a:schemeClr val="tx1"/>
                </a:solidFill>
                <a:latin typeface="+mn-lt"/>
                <a:ea typeface="+mn-ea"/>
                <a:cs typeface="+mn-cs"/>
              </a:rPr>
              <a:t>These potentials will lead to various product, process, and business model innovations. As these innovations affect our every day lives, they have a wide impact on individuals, society, markets, and companies.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57</a:t>
            </a:fld>
            <a:endParaRPr lang="en-US"/>
          </a:p>
        </p:txBody>
      </p:sp>
    </p:spTree>
    <p:extLst>
      <p:ext uri="{BB962C8B-B14F-4D97-AF65-F5344CB8AC3E}">
        <p14:creationId xmlns:p14="http://schemas.microsoft.com/office/powerpoint/2010/main" val="1284287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Layer 1:</a:t>
            </a:r>
          </a:p>
          <a:p>
            <a:r>
              <a:rPr lang="en-US" sz="1200" b="0" i="0" u="none" strike="noStrike" kern="1200" baseline="0" dirty="0" smtClean="0">
                <a:solidFill>
                  <a:schemeClr val="tx1"/>
                </a:solidFill>
                <a:latin typeface="+mn-lt"/>
                <a:ea typeface="+mn-ea"/>
                <a:cs typeface="+mn-cs"/>
              </a:rPr>
              <a:t>At the core, modern information and communication technologies form the technical foundation of 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2:</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IoT generates a network of unambiguously identifiable physical objects (things). Networking, and thus also the ability to communicate, does not only refer to human participants but also to the objects (or things) involved.</a:t>
            </a:r>
          </a:p>
          <a:p>
            <a:r>
              <a:rPr lang="en-US" sz="1200" b="0" i="0" u="none" strike="noStrike" kern="1200" baseline="0" dirty="0" smtClean="0">
                <a:solidFill>
                  <a:schemeClr val="tx1"/>
                </a:solidFill>
                <a:latin typeface="+mn-lt"/>
                <a:ea typeface="+mn-ea"/>
                <a:cs typeface="+mn-cs"/>
              </a:rPr>
              <a:t>These things are equipped with miniaturized processors and actuators, for example, mechanical elements, temperature controllers, and audio or video output devices that can be utilized to control the objects and the environment. </a:t>
            </a:r>
          </a:p>
          <a:p>
            <a:r>
              <a:rPr lang="en-US" sz="1200" b="0" i="0" u="none" strike="noStrike" kern="1200" baseline="0" dirty="0" smtClean="0">
                <a:solidFill>
                  <a:schemeClr val="tx1"/>
                </a:solidFill>
                <a:latin typeface="+mn-lt"/>
                <a:ea typeface="+mn-ea"/>
                <a:cs typeface="+mn-cs"/>
              </a:rPr>
              <a:t>This allows for adapting objects and environments to our needs, interacting with the situation, and the provisioning of information and services according to specific situational requirements, that is, they become “smart objects” and “smart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3:</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automatic identification via RFID is often regarded as the basis for IoT. Sensors and actuators expand functionality by capturing states and the execution of actions or effects on reality.</a:t>
            </a:r>
          </a:p>
          <a:p>
            <a:r>
              <a:rPr lang="en-US" sz="1200" b="0" i="0" u="none" strike="noStrike" kern="1200" baseline="0" dirty="0" smtClean="0">
                <a:solidFill>
                  <a:schemeClr val="tx1"/>
                </a:solidFill>
                <a:latin typeface="+mn-lt"/>
                <a:ea typeface="+mn-ea"/>
                <a:cs typeface="+mn-cs"/>
              </a:rPr>
              <a:t>This results in potential for new services, including consumer products as well as new business processes and business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4:</a:t>
            </a:r>
          </a:p>
          <a:p>
            <a:r>
              <a:rPr lang="en-US" sz="1200" b="0" i="0" u="none" strike="noStrike" kern="1200" baseline="0" dirty="0" smtClean="0">
                <a:solidFill>
                  <a:schemeClr val="tx1"/>
                </a:solidFill>
                <a:latin typeface="+mn-lt"/>
                <a:ea typeface="+mn-ea"/>
                <a:cs typeface="+mn-cs"/>
              </a:rPr>
              <a:t>Products for consumers, for example, may hold and provide a large amount of information and can also offer customers with additional context-specific services during the post-sales phase.</a:t>
            </a:r>
          </a:p>
          <a:p>
            <a:r>
              <a:rPr lang="en-US" sz="1200" b="0" i="0" u="none" strike="noStrike" kern="1200" baseline="0" dirty="0" smtClean="0">
                <a:solidFill>
                  <a:schemeClr val="tx1"/>
                </a:solidFill>
                <a:latin typeface="+mn-lt"/>
                <a:ea typeface="+mn-ea"/>
                <a:cs typeface="+mn-cs"/>
              </a:rPr>
              <a:t>IoT also provides a higher level of data quality for business processes, enabling organizations to respond more rapidly and properly to events, and may contribute to improved efficiency, accuracy, and economic benefits.</a:t>
            </a:r>
          </a:p>
          <a:p>
            <a:r>
              <a:rPr lang="en-US" sz="1200" b="0" i="0" u="none" strike="noStrike" kern="1200" baseline="0" dirty="0" smtClean="0">
                <a:solidFill>
                  <a:schemeClr val="tx1"/>
                </a:solidFill>
                <a:latin typeface="+mn-lt"/>
                <a:ea typeface="+mn-ea"/>
                <a:cs typeface="+mn-cs"/>
              </a:rPr>
              <a:t>These potentials will lead to various product, process, and business model innovations. As these innovations affect our every day lives, they have a wide impact on individuals, society, markets, and companies.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58</a:t>
            </a:fld>
            <a:endParaRPr lang="en-US"/>
          </a:p>
        </p:txBody>
      </p:sp>
    </p:spTree>
    <p:extLst>
      <p:ext uri="{BB962C8B-B14F-4D97-AF65-F5344CB8AC3E}">
        <p14:creationId xmlns:p14="http://schemas.microsoft.com/office/powerpoint/2010/main" val="2405693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Layer 1:</a:t>
            </a:r>
          </a:p>
          <a:p>
            <a:r>
              <a:rPr lang="en-US" sz="1200" b="0" i="0" u="none" strike="noStrike" kern="1200" baseline="0" dirty="0" smtClean="0">
                <a:solidFill>
                  <a:schemeClr val="tx1"/>
                </a:solidFill>
                <a:latin typeface="+mn-lt"/>
                <a:ea typeface="+mn-ea"/>
                <a:cs typeface="+mn-cs"/>
              </a:rPr>
              <a:t>At the core, modern information and communication technologies form the technical foundation of 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2:</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IoT generates a network of unambiguously identifiable physical objects (things). Networking, and thus also the ability to communicate, does not only refer to human participants but also to the objects (or things) involved.</a:t>
            </a:r>
          </a:p>
          <a:p>
            <a:r>
              <a:rPr lang="en-US" sz="1200" b="0" i="0" u="none" strike="noStrike" kern="1200" baseline="0" dirty="0" smtClean="0">
                <a:solidFill>
                  <a:schemeClr val="tx1"/>
                </a:solidFill>
                <a:latin typeface="+mn-lt"/>
                <a:ea typeface="+mn-ea"/>
                <a:cs typeface="+mn-cs"/>
              </a:rPr>
              <a:t>These things are equipped with miniaturized processors and actuators, for example, mechanical elements, temperature controllers, and audio or video output devices that can be utilized to control the objects and the environment. </a:t>
            </a:r>
          </a:p>
          <a:p>
            <a:r>
              <a:rPr lang="en-US" sz="1200" b="0" i="0" u="none" strike="noStrike" kern="1200" baseline="0" dirty="0" smtClean="0">
                <a:solidFill>
                  <a:schemeClr val="tx1"/>
                </a:solidFill>
                <a:latin typeface="+mn-lt"/>
                <a:ea typeface="+mn-ea"/>
                <a:cs typeface="+mn-cs"/>
              </a:rPr>
              <a:t>This allows for adapting objects and environments to our needs, interacting with the situation, and the provisioning of information and services according to specific situational requirements, that is, they become “smart objects” and “smart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3:</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automatic identification via RFID is often regarded as the basis for IoT. Sensors and actuators expand functionality by capturing states and the execution of actions or effects on reality.</a:t>
            </a:r>
          </a:p>
          <a:p>
            <a:r>
              <a:rPr lang="en-US" sz="1200" b="0" i="0" u="none" strike="noStrike" kern="1200" baseline="0" dirty="0" smtClean="0">
                <a:solidFill>
                  <a:schemeClr val="tx1"/>
                </a:solidFill>
                <a:latin typeface="+mn-lt"/>
                <a:ea typeface="+mn-ea"/>
                <a:cs typeface="+mn-cs"/>
              </a:rPr>
              <a:t>This results in potential for new services, including consumer products as well as new business processes and business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4:</a:t>
            </a:r>
          </a:p>
          <a:p>
            <a:r>
              <a:rPr lang="en-US" sz="1200" b="0" i="0" u="none" strike="noStrike" kern="1200" baseline="0" dirty="0" smtClean="0">
                <a:solidFill>
                  <a:schemeClr val="tx1"/>
                </a:solidFill>
                <a:latin typeface="+mn-lt"/>
                <a:ea typeface="+mn-ea"/>
                <a:cs typeface="+mn-cs"/>
              </a:rPr>
              <a:t>Products for consumers, for example, may hold and provide a large amount of information and can also offer customers with additional context-specific services during the post-sales phase.</a:t>
            </a:r>
          </a:p>
          <a:p>
            <a:r>
              <a:rPr lang="en-US" sz="1200" b="0" i="0" u="none" strike="noStrike" kern="1200" baseline="0" dirty="0" smtClean="0">
                <a:solidFill>
                  <a:schemeClr val="tx1"/>
                </a:solidFill>
                <a:latin typeface="+mn-lt"/>
                <a:ea typeface="+mn-ea"/>
                <a:cs typeface="+mn-cs"/>
              </a:rPr>
              <a:t>IoT also provides a higher level of data quality for business processes, enabling organizations to respond more rapidly and properly to events, and may contribute to improved efficiency, accuracy, and economic benefits.</a:t>
            </a:r>
          </a:p>
          <a:p>
            <a:r>
              <a:rPr lang="en-US" sz="1200" b="0" i="0" u="none" strike="noStrike" kern="1200" baseline="0" dirty="0" smtClean="0">
                <a:solidFill>
                  <a:schemeClr val="tx1"/>
                </a:solidFill>
                <a:latin typeface="+mn-lt"/>
                <a:ea typeface="+mn-ea"/>
                <a:cs typeface="+mn-cs"/>
              </a:rPr>
              <a:t>These potentials will lead to various product, process, and business model innovations. As these innovations affect our every day lives, they have a wide impact on individuals, society, markets, and companies.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59</a:t>
            </a:fld>
            <a:endParaRPr lang="en-US"/>
          </a:p>
        </p:txBody>
      </p:sp>
    </p:spTree>
    <p:extLst>
      <p:ext uri="{BB962C8B-B14F-4D97-AF65-F5344CB8AC3E}">
        <p14:creationId xmlns:p14="http://schemas.microsoft.com/office/powerpoint/2010/main" val="284681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a:t>
            </a:fld>
            <a:endParaRPr lang="en-US"/>
          </a:p>
        </p:txBody>
      </p:sp>
    </p:spTree>
    <p:extLst>
      <p:ext uri="{BB962C8B-B14F-4D97-AF65-F5344CB8AC3E}">
        <p14:creationId xmlns:p14="http://schemas.microsoft.com/office/powerpoint/2010/main" val="1038442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Layer 1:</a:t>
            </a:r>
          </a:p>
          <a:p>
            <a:r>
              <a:rPr lang="en-US" sz="1200" b="0" i="0" u="none" strike="noStrike" kern="1200" baseline="0" dirty="0" smtClean="0">
                <a:solidFill>
                  <a:schemeClr val="tx1"/>
                </a:solidFill>
                <a:latin typeface="+mn-lt"/>
                <a:ea typeface="+mn-ea"/>
                <a:cs typeface="+mn-cs"/>
              </a:rPr>
              <a:t>At the core, modern information and communication technologies form the technical foundation of 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2:</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IoT generates a network of unambiguously identifiable physical objects (things). Networking, and thus also the ability to communicate, does not only refer to human participants but also to the objects (or things) involved.</a:t>
            </a:r>
          </a:p>
          <a:p>
            <a:r>
              <a:rPr lang="en-US" sz="1200" b="0" i="0" u="none" strike="noStrike" kern="1200" baseline="0" dirty="0" smtClean="0">
                <a:solidFill>
                  <a:schemeClr val="tx1"/>
                </a:solidFill>
                <a:latin typeface="+mn-lt"/>
                <a:ea typeface="+mn-ea"/>
                <a:cs typeface="+mn-cs"/>
              </a:rPr>
              <a:t>These things are equipped with miniaturized processors and actuators, for example, mechanical elements, temperature controllers, and audio or video output devices that can be utilized to control the objects and the environment. </a:t>
            </a:r>
          </a:p>
          <a:p>
            <a:r>
              <a:rPr lang="en-US" sz="1200" b="0" i="0" u="none" strike="noStrike" kern="1200" baseline="0" dirty="0" smtClean="0">
                <a:solidFill>
                  <a:schemeClr val="tx1"/>
                </a:solidFill>
                <a:latin typeface="+mn-lt"/>
                <a:ea typeface="+mn-ea"/>
                <a:cs typeface="+mn-cs"/>
              </a:rPr>
              <a:t>This allows for adapting objects and environments to our needs, interacting with the situation, and the provisioning of information and services according to specific situational requirements, that is, they become “smart objects” and “smart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3:</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automatic identification via RFID is often regarded as the basis for IoT. Sensors and actuators expand functionality by capturing states and the execution of actions or effects on reality.</a:t>
            </a:r>
          </a:p>
          <a:p>
            <a:r>
              <a:rPr lang="en-US" sz="1200" b="0" i="0" u="none" strike="noStrike" kern="1200" baseline="0" dirty="0" smtClean="0">
                <a:solidFill>
                  <a:schemeClr val="tx1"/>
                </a:solidFill>
                <a:latin typeface="+mn-lt"/>
                <a:ea typeface="+mn-ea"/>
                <a:cs typeface="+mn-cs"/>
              </a:rPr>
              <a:t>This results in potential for new services, including consumer products as well as new business processes and business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4:</a:t>
            </a:r>
          </a:p>
          <a:p>
            <a:r>
              <a:rPr lang="en-US" sz="1200" b="0" i="0" u="none" strike="noStrike" kern="1200" baseline="0" dirty="0" smtClean="0">
                <a:solidFill>
                  <a:schemeClr val="tx1"/>
                </a:solidFill>
                <a:latin typeface="+mn-lt"/>
                <a:ea typeface="+mn-ea"/>
                <a:cs typeface="+mn-cs"/>
              </a:rPr>
              <a:t>Products for consumers, for example, may hold and provide a large amount of information and can also offer customers with additional context-specific services during the post-sales phase.</a:t>
            </a:r>
          </a:p>
          <a:p>
            <a:r>
              <a:rPr lang="en-US" sz="1200" b="0" i="0" u="none" strike="noStrike" kern="1200" baseline="0" dirty="0" smtClean="0">
                <a:solidFill>
                  <a:schemeClr val="tx1"/>
                </a:solidFill>
                <a:latin typeface="+mn-lt"/>
                <a:ea typeface="+mn-ea"/>
                <a:cs typeface="+mn-cs"/>
              </a:rPr>
              <a:t>IoT also provides a higher level of data quality for business processes, enabling organizations to respond more rapidly and properly to events, and may contribute to improved efficiency, accuracy, and economic benefits.</a:t>
            </a:r>
          </a:p>
          <a:p>
            <a:r>
              <a:rPr lang="en-US" sz="1200" b="0" i="0" u="none" strike="noStrike" kern="1200" baseline="0" dirty="0" smtClean="0">
                <a:solidFill>
                  <a:schemeClr val="tx1"/>
                </a:solidFill>
                <a:latin typeface="+mn-lt"/>
                <a:ea typeface="+mn-ea"/>
                <a:cs typeface="+mn-cs"/>
              </a:rPr>
              <a:t>These potentials will lead to various product, process, and business model innovations. As these innovations affect our every day lives, they have a wide impact on individuals, society, markets, and companies.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60</a:t>
            </a:fld>
            <a:endParaRPr lang="en-US"/>
          </a:p>
        </p:txBody>
      </p:sp>
    </p:spTree>
    <p:extLst>
      <p:ext uri="{BB962C8B-B14F-4D97-AF65-F5344CB8AC3E}">
        <p14:creationId xmlns:p14="http://schemas.microsoft.com/office/powerpoint/2010/main" val="1815533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Perception Layer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perception layer (also known as the objects layer) is the first layer  in the IoT model. It includes various types of physical devices that are responsible for collecting data and acting accordingly, such as object identifiers, temperatures, locations, and humidity measurements.</a:t>
            </a:r>
          </a:p>
          <a:p>
            <a:r>
              <a:rPr lang="en-US" sz="1200" b="0" i="0" u="none" strike="noStrike" kern="1200" baseline="0" dirty="0" smtClean="0">
                <a:solidFill>
                  <a:schemeClr val="tx1"/>
                </a:solidFill>
                <a:latin typeface="+mn-lt"/>
                <a:ea typeface="+mn-ea"/>
                <a:cs typeface="+mn-cs"/>
              </a:rPr>
              <a:t>The power consumption and communication ability (i.e., unidirectional or bidirectional) are important aspects of this layer.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61</a:t>
            </a:fld>
            <a:endParaRPr lang="en-US"/>
          </a:p>
        </p:txBody>
      </p:sp>
    </p:spTree>
    <p:extLst>
      <p:ext uri="{BB962C8B-B14F-4D97-AF65-F5344CB8AC3E}">
        <p14:creationId xmlns:p14="http://schemas.microsoft.com/office/powerpoint/2010/main" val="1933405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Network Layer</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network or object abstraction layer is the second layer. It is considered the infrastructure layer because its technologies transform the conventional sensors described in the perception layer into smart and connected nodes.</a:t>
            </a:r>
          </a:p>
          <a:p>
            <a:r>
              <a:rPr lang="en-US" sz="1200" b="0" i="0" u="none" strike="noStrike" kern="1200" baseline="0" dirty="0" smtClean="0">
                <a:solidFill>
                  <a:schemeClr val="tx1"/>
                </a:solidFill>
                <a:latin typeface="+mn-lt"/>
                <a:ea typeface="+mn-ea"/>
                <a:cs typeface="+mn-cs"/>
              </a:rPr>
              <a:t>Network layer technologies enable nodes to be identifiable over the Internet or any local area network, which allows them to securely communicate with each other.</a:t>
            </a:r>
          </a:p>
          <a:p>
            <a:r>
              <a:rPr lang="en-US" sz="1200" b="0" i="0" u="none" strike="noStrike" kern="1200" baseline="0" dirty="0" smtClean="0">
                <a:solidFill>
                  <a:schemeClr val="tx1"/>
                </a:solidFill>
                <a:latin typeface="+mn-lt"/>
                <a:ea typeface="+mn-ea"/>
                <a:cs typeface="+mn-cs"/>
              </a:rPr>
              <a:t>Many technologies in this layer are also found in the first three layers in the IP suite (TCP/IP) (i.e., Link, Internet, and Transport layers).</a:t>
            </a:r>
          </a:p>
          <a:p>
            <a:r>
              <a:rPr lang="en-US" sz="1200" b="0" i="0" u="none" strike="noStrike" kern="1200" baseline="0" dirty="0" smtClean="0">
                <a:solidFill>
                  <a:schemeClr val="tx1"/>
                </a:solidFill>
                <a:latin typeface="+mn-lt"/>
                <a:ea typeface="+mn-ea"/>
                <a:cs typeface="+mn-cs"/>
              </a:rPr>
              <a:t>Due to the restricted capabilities (i.e., power and computing) of most IoT nodes, scalable and efficient routing techniques are required to ensure interoperability among IoT devices.</a:t>
            </a:r>
          </a:p>
          <a:p>
            <a:r>
              <a:rPr lang="en-US" sz="1200" b="0" i="0" u="none" strike="noStrike" kern="1200" baseline="0" dirty="0" smtClean="0">
                <a:solidFill>
                  <a:schemeClr val="tx1"/>
                </a:solidFill>
                <a:latin typeface="+mn-lt"/>
                <a:ea typeface="+mn-ea"/>
                <a:cs typeface="+mn-cs"/>
              </a:rPr>
              <a:t>Note that many of IoT technologies are actually utilized in WSNs or machine-to-machine (M2M) communications but were improved to meet IoT requirements (i.e., Internet connectivity). Many modern devices use more than one technology; as in smart watches, which often have Wi-Fi, Bluetooth, and NFC.</a:t>
            </a:r>
          </a:p>
        </p:txBody>
      </p:sp>
      <p:sp>
        <p:nvSpPr>
          <p:cNvPr id="4" name="Slide Number Placeholder 3"/>
          <p:cNvSpPr>
            <a:spLocks noGrp="1"/>
          </p:cNvSpPr>
          <p:nvPr>
            <p:ph type="sldNum" sz="quarter" idx="10"/>
          </p:nvPr>
        </p:nvSpPr>
        <p:spPr/>
        <p:txBody>
          <a:bodyPr/>
          <a:lstStyle/>
          <a:p>
            <a:fld id="{5893209A-5C87-42F2-8069-F6C9540DFEF7}" type="slidenum">
              <a:rPr lang="en-US" smtClean="0"/>
              <a:t>62</a:t>
            </a:fld>
            <a:endParaRPr lang="en-US"/>
          </a:p>
        </p:txBody>
      </p:sp>
    </p:spTree>
    <p:extLst>
      <p:ext uri="{BB962C8B-B14F-4D97-AF65-F5344CB8AC3E}">
        <p14:creationId xmlns:p14="http://schemas.microsoft.com/office/powerpoint/2010/main" val="625983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Comic Sans MS" panose="030F0702030302020204" pitchFamily="66" charset="0"/>
              </a:rPr>
              <a:t>Middleware or Service management Layer</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middle ware layer (also known as the service management layer) is the core of the IoT environment. It can be mapped to the application layer in the IP suite (TCP/IP).</a:t>
            </a:r>
          </a:p>
          <a:p>
            <a:r>
              <a:rPr lang="en-US" sz="1200" b="0" i="0" u="none" strike="noStrike" kern="1200" baseline="0" dirty="0" smtClean="0">
                <a:solidFill>
                  <a:schemeClr val="tx1"/>
                </a:solidFill>
                <a:latin typeface="+mn-lt"/>
                <a:ea typeface="+mn-ea"/>
                <a:cs typeface="+mn-cs"/>
              </a:rPr>
              <a:t>Technologies in this layer are often supported by IoT platforms. This layer enables services to be identified and requested based on names and addresses and enables programmers to interact with heterogeneous objects, regardless of the specific hardware setup. This layer also processes received data, makes decisions, and delivers required services.</a:t>
            </a:r>
          </a:p>
        </p:txBody>
      </p:sp>
      <p:sp>
        <p:nvSpPr>
          <p:cNvPr id="4" name="Slide Number Placeholder 3"/>
          <p:cNvSpPr>
            <a:spLocks noGrp="1"/>
          </p:cNvSpPr>
          <p:nvPr>
            <p:ph type="sldNum" sz="quarter" idx="10"/>
          </p:nvPr>
        </p:nvSpPr>
        <p:spPr/>
        <p:txBody>
          <a:bodyPr/>
          <a:lstStyle/>
          <a:p>
            <a:fld id="{5893209A-5C87-42F2-8069-F6C9540DFEF7}" type="slidenum">
              <a:rPr lang="en-US" smtClean="0"/>
              <a:t>63</a:t>
            </a:fld>
            <a:endParaRPr lang="en-US"/>
          </a:p>
        </p:txBody>
      </p:sp>
    </p:spTree>
    <p:extLst>
      <p:ext uri="{BB962C8B-B14F-4D97-AF65-F5344CB8AC3E}">
        <p14:creationId xmlns:p14="http://schemas.microsoft.com/office/powerpoint/2010/main" val="825806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Application Layer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layer is responsible for providing requested services to IoT users via a simple interface without knowing how service requests are processed in the underlying layers. IoT users can access a service (e.g., reading or setting temperature conditions remotely or tracking and managing vehicles) using many platforms (e.g., laptops, smartphones, and smart watches) via web portals or applications.</a:t>
            </a:r>
            <a:endParaRPr lang="en-US" sz="1200" b="1" dirty="0" smtClean="0">
              <a:latin typeface="Comic Sans MS" panose="030F0702030302020204" pitchFamily="66" charset="0"/>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64</a:t>
            </a:fld>
            <a:endParaRPr lang="en-US"/>
          </a:p>
        </p:txBody>
      </p:sp>
    </p:spTree>
    <p:extLst>
      <p:ext uri="{BB962C8B-B14F-4D97-AF65-F5344CB8AC3E}">
        <p14:creationId xmlns:p14="http://schemas.microsoft.com/office/powerpoint/2010/main" val="111771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Business Layer</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this layer, unlike the application layer, service data and IoT environmental data, such as business models, flowcharts, and graphs, can be accessed.</a:t>
            </a:r>
          </a:p>
          <a:p>
            <a:r>
              <a:rPr lang="en-US" sz="1200" b="0" i="0" u="none" strike="noStrike" kern="1200" baseline="0" dirty="0" smtClean="0">
                <a:solidFill>
                  <a:schemeClr val="tx1"/>
                </a:solidFill>
                <a:latin typeface="+mn-lt"/>
                <a:ea typeface="+mn-ea"/>
                <a:cs typeface="+mn-cs"/>
              </a:rPr>
              <a:t>This access helps administrators in the design, analysis, implementation, evaluation, monitoring, and development of IoT systems because the output of each of the previously mentioned layers is analyzed in this layer to improve services and protect user privacy</a:t>
            </a:r>
            <a:endParaRPr lang="en-US" sz="1200" b="1" dirty="0" smtClean="0">
              <a:latin typeface="Comic Sans MS" panose="030F0702030302020204" pitchFamily="66" charset="0"/>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65</a:t>
            </a:fld>
            <a:endParaRPr lang="en-US"/>
          </a:p>
        </p:txBody>
      </p:sp>
    </p:spTree>
    <p:extLst>
      <p:ext uri="{BB962C8B-B14F-4D97-AF65-F5344CB8AC3E}">
        <p14:creationId xmlns:p14="http://schemas.microsoft.com/office/powerpoint/2010/main" val="3825720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66</a:t>
            </a:fld>
            <a:endParaRPr lang="en-US"/>
          </a:p>
        </p:txBody>
      </p:sp>
    </p:spTree>
    <p:extLst>
      <p:ext uri="{BB962C8B-B14F-4D97-AF65-F5344CB8AC3E}">
        <p14:creationId xmlns:p14="http://schemas.microsoft.com/office/powerpoint/2010/main" val="2765864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67</a:t>
            </a:fld>
            <a:endParaRPr lang="en-US"/>
          </a:p>
        </p:txBody>
      </p:sp>
    </p:spTree>
    <p:extLst>
      <p:ext uri="{BB962C8B-B14F-4D97-AF65-F5344CB8AC3E}">
        <p14:creationId xmlns:p14="http://schemas.microsoft.com/office/powerpoint/2010/main" val="1192004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68</a:t>
            </a:fld>
            <a:endParaRPr lang="en-US"/>
          </a:p>
        </p:txBody>
      </p:sp>
    </p:spTree>
    <p:extLst>
      <p:ext uri="{BB962C8B-B14F-4D97-AF65-F5344CB8AC3E}">
        <p14:creationId xmlns:p14="http://schemas.microsoft.com/office/powerpoint/2010/main" val="29037877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69</a:t>
            </a:fld>
            <a:endParaRPr lang="en-US"/>
          </a:p>
        </p:txBody>
      </p:sp>
    </p:spTree>
    <p:extLst>
      <p:ext uri="{BB962C8B-B14F-4D97-AF65-F5344CB8AC3E}">
        <p14:creationId xmlns:p14="http://schemas.microsoft.com/office/powerpoint/2010/main" val="3647771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a:r>
              <a:rPr lang="en-US" dirty="0" smtClean="0">
                <a:latin typeface="Comic Sans MS" panose="030F0702030302020204" pitchFamily="66" charset="0"/>
              </a:rPr>
              <a:t>NOTE 1 – Through the exploitation of identification, data capture, processing and communication capabilities, the IoT makes full use of things to offer services to all kinds of applications, whilst ensuring that security and privacy requirements are fulfilled.</a:t>
            </a:r>
          </a:p>
          <a:p>
            <a:pPr lvl="0" algn="just"/>
            <a:r>
              <a:rPr lang="en-US" dirty="0" smtClean="0">
                <a:latin typeface="Comic Sans MS" panose="030F0702030302020204" pitchFamily="66" charset="0"/>
              </a:rPr>
              <a:t>NOTE 2 – From a broader perspective, the IoT can be perceived as a vision with technological and societal implications.</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a:t>
            </a:fld>
            <a:endParaRPr lang="en-US"/>
          </a:p>
        </p:txBody>
      </p:sp>
    </p:spTree>
    <p:extLst>
      <p:ext uri="{BB962C8B-B14F-4D97-AF65-F5344CB8AC3E}">
        <p14:creationId xmlns:p14="http://schemas.microsoft.com/office/powerpoint/2010/main" val="2132385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70</a:t>
            </a:fld>
            <a:endParaRPr lang="en-US"/>
          </a:p>
        </p:txBody>
      </p:sp>
    </p:spTree>
    <p:extLst>
      <p:ext uri="{BB962C8B-B14F-4D97-AF65-F5344CB8AC3E}">
        <p14:creationId xmlns:p14="http://schemas.microsoft.com/office/powerpoint/2010/main" val="2908358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71</a:t>
            </a:fld>
            <a:endParaRPr lang="en-US"/>
          </a:p>
        </p:txBody>
      </p:sp>
    </p:spTree>
    <p:extLst>
      <p:ext uri="{BB962C8B-B14F-4D97-AF65-F5344CB8AC3E}">
        <p14:creationId xmlns:p14="http://schemas.microsoft.com/office/powerpoint/2010/main" val="4204487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72</a:t>
            </a:fld>
            <a:endParaRPr lang="en-US"/>
          </a:p>
        </p:txBody>
      </p:sp>
    </p:spTree>
    <p:extLst>
      <p:ext uri="{BB962C8B-B14F-4D97-AF65-F5344CB8AC3E}">
        <p14:creationId xmlns:p14="http://schemas.microsoft.com/office/powerpoint/2010/main" val="877368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75</a:t>
            </a:fld>
            <a:endParaRPr lang="en-US"/>
          </a:p>
        </p:txBody>
      </p:sp>
    </p:spTree>
    <p:extLst>
      <p:ext uri="{BB962C8B-B14F-4D97-AF65-F5344CB8AC3E}">
        <p14:creationId xmlns:p14="http://schemas.microsoft.com/office/powerpoint/2010/main" val="16784063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American worldwide consulting agency McKinsey reports that the market of IoT can reach </a:t>
            </a:r>
            <a:r>
              <a:rPr lang="en-US" sz="1200" b="0" i="0" u="sng" kern="1200" dirty="0" smtClean="0">
                <a:solidFill>
                  <a:schemeClr val="tx1"/>
                </a:solidFill>
                <a:effectLst/>
                <a:latin typeface="+mn-lt"/>
                <a:ea typeface="+mn-ea"/>
                <a:cs typeface="+mn-cs"/>
                <a:hlinkClick r:id="rId3"/>
              </a:rPr>
              <a:t>an annual economic impact of $3.9 trillion to $11.1 trillion by 2025</a:t>
            </a:r>
            <a:r>
              <a:rPr lang="en-US" sz="1200" b="0" i="0" kern="1200" dirty="0" smtClean="0">
                <a:solidFill>
                  <a:schemeClr val="tx1"/>
                </a:solidFill>
                <a:effectLst/>
                <a:latin typeface="+mn-lt"/>
                <a:ea typeface="+mn-ea"/>
                <a:cs typeface="+mn-cs"/>
              </a:rPr>
              <a:t> across different sectors, such as plants, smart cities, retail and rental industry, health and insurance, etc.</a:t>
            </a:r>
          </a:p>
          <a:p>
            <a:r>
              <a:rPr lang="en-US" sz="1200" b="0" i="0" kern="1200" dirty="0" smtClean="0">
                <a:solidFill>
                  <a:schemeClr val="tx1"/>
                </a:solidFill>
                <a:effectLst/>
                <a:latin typeface="+mn-lt"/>
                <a:ea typeface="+mn-ea"/>
                <a:cs typeface="+mn-cs"/>
              </a:rPr>
              <a:t>Such a tremendous growth in the IoT market can be explained by the increase in cloud platforms adoption and its cost-effective services (up to 35% of the annual cost).</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77</a:t>
            </a:fld>
            <a:endParaRPr lang="en-US"/>
          </a:p>
        </p:txBody>
      </p:sp>
    </p:spTree>
    <p:extLst>
      <p:ext uri="{BB962C8B-B14F-4D97-AF65-F5344CB8AC3E}">
        <p14:creationId xmlns:p14="http://schemas.microsoft.com/office/powerpoint/2010/main" val="31224118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American worldwide consulting agency McKinsey reports that the market of IoT can reach </a:t>
            </a:r>
            <a:r>
              <a:rPr lang="en-US" sz="1200" b="0" i="0" u="sng" kern="1200" dirty="0" smtClean="0">
                <a:solidFill>
                  <a:schemeClr val="tx1"/>
                </a:solidFill>
                <a:effectLst/>
                <a:latin typeface="+mn-lt"/>
                <a:ea typeface="+mn-ea"/>
                <a:cs typeface="+mn-cs"/>
                <a:hlinkClick r:id="rId3"/>
              </a:rPr>
              <a:t>an annual economic impact of $3.9 trillion to $11.1 trillion by 2025</a:t>
            </a:r>
            <a:r>
              <a:rPr lang="en-US" sz="1200" b="0" i="0" kern="1200" dirty="0" smtClean="0">
                <a:solidFill>
                  <a:schemeClr val="tx1"/>
                </a:solidFill>
                <a:effectLst/>
                <a:latin typeface="+mn-lt"/>
                <a:ea typeface="+mn-ea"/>
                <a:cs typeface="+mn-cs"/>
              </a:rPr>
              <a:t> across different sectors, such as plants, smart cities, retail and rental industry, health and insurance, etc.</a:t>
            </a:r>
          </a:p>
          <a:p>
            <a:r>
              <a:rPr lang="en-US" sz="1200" b="0" i="0" kern="1200" smtClean="0">
                <a:solidFill>
                  <a:schemeClr val="tx1"/>
                </a:solidFill>
                <a:effectLst/>
                <a:latin typeface="+mn-lt"/>
                <a:ea typeface="+mn-ea"/>
                <a:cs typeface="+mn-cs"/>
              </a:rPr>
              <a:t>Such a tremendous growth in the IoT market can be explained by the increase in cloud platforms adoption and its cost-effective services (up to 35% of the annual cost).</a:t>
            </a:r>
          </a:p>
          <a:p>
            <a:endParaRPr lang="en-US"/>
          </a:p>
        </p:txBody>
      </p:sp>
      <p:sp>
        <p:nvSpPr>
          <p:cNvPr id="4" name="Slide Number Placeholder 3"/>
          <p:cNvSpPr>
            <a:spLocks noGrp="1"/>
          </p:cNvSpPr>
          <p:nvPr>
            <p:ph type="sldNum" sz="quarter" idx="10"/>
          </p:nvPr>
        </p:nvSpPr>
        <p:spPr/>
        <p:txBody>
          <a:bodyPr/>
          <a:lstStyle/>
          <a:p>
            <a:fld id="{5893209A-5C87-42F2-8069-F6C9540DFEF7}" type="slidenum">
              <a:rPr lang="en-US" smtClean="0"/>
              <a:t>78</a:t>
            </a:fld>
            <a:endParaRPr lang="en-US"/>
          </a:p>
        </p:txBody>
      </p:sp>
    </p:spTree>
    <p:extLst>
      <p:ext uri="{BB962C8B-B14F-4D97-AF65-F5344CB8AC3E}">
        <p14:creationId xmlns:p14="http://schemas.microsoft.com/office/powerpoint/2010/main" val="3068903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urbanization and globalization on the boom, IoT has seen a very promising growth in the market. Acting as a bridge between the physical and the digital world, Internet of Things is enabling various organizations to create a completely different experience not just for themselves but for their consumer as well.  In the past couple of years, market statistics reveal that more and more organizations are willing to experiment with IoT because of their higher expectations for ROI from their large-scale initiatives. The KPIs not only indicate operational improvements, supply chain gains, better logistics but also better customer satisfaction.</a:t>
            </a:r>
          </a:p>
          <a:p>
            <a:r>
              <a:rPr lang="en-US" sz="1200" b="0" i="0" kern="1200" dirty="0" smtClean="0">
                <a:solidFill>
                  <a:schemeClr val="tx1"/>
                </a:solidFill>
                <a:effectLst/>
                <a:latin typeface="+mn-lt"/>
                <a:ea typeface="+mn-ea"/>
                <a:cs typeface="+mn-cs"/>
              </a:rPr>
              <a:t>Let us have a detailed insight into the revenue break up of IoT in the market and where it would stand in the coming </a:t>
            </a:r>
            <a:r>
              <a:rPr lang="en-US" sz="1200" b="0" i="0" kern="1200" dirty="0" err="1" smtClean="0">
                <a:solidFill>
                  <a:schemeClr val="tx1"/>
                </a:solidFill>
                <a:effectLst/>
                <a:latin typeface="+mn-lt"/>
                <a:ea typeface="+mn-ea"/>
                <a:cs typeface="+mn-cs"/>
              </a:rPr>
              <a:t>years.”According</a:t>
            </a:r>
            <a:r>
              <a:rPr lang="en-US" sz="1200" b="0" i="0" kern="1200" dirty="0" smtClean="0">
                <a:solidFill>
                  <a:schemeClr val="tx1"/>
                </a:solidFill>
                <a:effectLst/>
                <a:latin typeface="+mn-lt"/>
                <a:ea typeface="+mn-ea"/>
                <a:cs typeface="+mn-cs"/>
              </a:rPr>
              <a:t> to IDC, worldwide spending on the IoT is forecast to reach $772.5B in 2018. That represents an increase of 15% over the $674B that was spent on IoT in 2017. By the end of 2020, close to 50% of new IoT applications built by enterprises will leverage an IoT platform that offers outcome-focused functionality based on comprehensive analytics capabilities.</a:t>
            </a:r>
          </a:p>
          <a:p>
            <a:r>
              <a:rPr lang="en-US" sz="1200" b="0" i="0" kern="1200" dirty="0" smtClean="0">
                <a:solidFill>
                  <a:schemeClr val="tx1"/>
                </a:solidFill>
                <a:effectLst/>
                <a:latin typeface="+mn-lt"/>
                <a:ea typeface="+mn-ea"/>
                <a:cs typeface="+mn-cs"/>
              </a:rPr>
              <a:t>The global IoT market will grow from $157B in 2016 to $457B by 2020, attaining a Compound Annual Growth Rate (CAGR) of 28.5%. Discrete Manufacturing, Transportation and Logistics, and Utilities will lead all industries in IoT spending by 2020, averaging $40B each.”</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79</a:t>
            </a:fld>
            <a:endParaRPr lang="en-US"/>
          </a:p>
        </p:txBody>
      </p:sp>
    </p:spTree>
    <p:extLst>
      <p:ext uri="{BB962C8B-B14F-4D97-AF65-F5344CB8AC3E}">
        <p14:creationId xmlns:p14="http://schemas.microsoft.com/office/powerpoint/2010/main" val="1508865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80</a:t>
            </a:fld>
            <a:endParaRPr lang="en-US"/>
          </a:p>
        </p:txBody>
      </p:sp>
    </p:spTree>
    <p:extLst>
      <p:ext uri="{BB962C8B-B14F-4D97-AF65-F5344CB8AC3E}">
        <p14:creationId xmlns:p14="http://schemas.microsoft.com/office/powerpoint/2010/main" val="3440961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err="1" smtClean="0"/>
              <a:t>Kasa</a:t>
            </a:r>
            <a:r>
              <a:rPr lang="en-US" sz="1200" b="1" dirty="0" smtClean="0"/>
              <a:t> Smart Wi-Fi LED Bulb with </a:t>
            </a:r>
            <a:r>
              <a:rPr lang="en-US" sz="1200" b="1" dirty="0" err="1" smtClean="0"/>
              <a:t>Multicolour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 Hub Required – Connect the bulb directly to your Wi-Fi at home</a:t>
            </a:r>
          </a:p>
          <a:p>
            <a:r>
              <a:rPr lang="en-US" sz="1200" b="0" i="0" kern="1200" dirty="0" smtClean="0">
                <a:solidFill>
                  <a:schemeClr val="tx1"/>
                </a:solidFill>
                <a:effectLst/>
                <a:latin typeface="+mn-lt"/>
                <a:ea typeface="+mn-ea"/>
                <a:cs typeface="+mn-cs"/>
              </a:rPr>
              <a:t>Manage Remotely – Easy setup and control from anywhere with the free </a:t>
            </a:r>
            <a:r>
              <a:rPr lang="en-US" sz="1200" b="0" i="0" kern="1200" dirty="0" err="1" smtClean="0">
                <a:solidFill>
                  <a:schemeClr val="tx1"/>
                </a:solidFill>
                <a:effectLst/>
                <a:latin typeface="+mn-lt"/>
                <a:ea typeface="+mn-ea"/>
                <a:cs typeface="+mn-cs"/>
              </a:rPr>
              <a:t>Kasa</a:t>
            </a:r>
            <a:r>
              <a:rPr lang="en-US" sz="1200" b="0" i="0" kern="1200" dirty="0" smtClean="0">
                <a:solidFill>
                  <a:schemeClr val="tx1"/>
                </a:solidFill>
                <a:effectLst/>
                <a:latin typeface="+mn-lt"/>
                <a:ea typeface="+mn-ea"/>
                <a:cs typeface="+mn-cs"/>
              </a:rPr>
              <a:t> app (iOS, Android)</a:t>
            </a:r>
          </a:p>
          <a:p>
            <a:r>
              <a:rPr lang="en-US" sz="1200" b="0" i="0" kern="1200" dirty="0" err="1" smtClean="0">
                <a:solidFill>
                  <a:schemeClr val="tx1"/>
                </a:solidFill>
                <a:effectLst/>
                <a:latin typeface="+mn-lt"/>
                <a:ea typeface="+mn-ea"/>
                <a:cs typeface="+mn-cs"/>
              </a:rPr>
              <a:t>Colour</a:t>
            </a:r>
            <a:r>
              <a:rPr lang="en-US" sz="1200" b="0" i="0" kern="1200" dirty="0" smtClean="0">
                <a:solidFill>
                  <a:schemeClr val="tx1"/>
                </a:solidFill>
                <a:effectLst/>
                <a:latin typeface="+mn-lt"/>
                <a:ea typeface="+mn-ea"/>
                <a:cs typeface="+mn-cs"/>
              </a:rPr>
              <a:t> Changing – Fine-tune </a:t>
            </a:r>
            <a:r>
              <a:rPr lang="en-US" sz="1200" b="0" i="0" kern="1200" dirty="0" err="1" smtClean="0">
                <a:solidFill>
                  <a:schemeClr val="tx1"/>
                </a:solidFill>
                <a:effectLst/>
                <a:latin typeface="+mn-lt"/>
                <a:ea typeface="+mn-ea"/>
                <a:cs typeface="+mn-cs"/>
              </a:rPr>
              <a:t>colours</a:t>
            </a:r>
            <a:r>
              <a:rPr lang="en-US" sz="1200" b="0" i="0" kern="1200" dirty="0" smtClean="0">
                <a:solidFill>
                  <a:schemeClr val="tx1"/>
                </a:solidFill>
                <a:effectLst/>
                <a:latin typeface="+mn-lt"/>
                <a:ea typeface="+mn-ea"/>
                <a:cs typeface="+mn-cs"/>
              </a:rPr>
              <a:t> for every occasion and adjust brightness as well as light appearance from soft white (2500k) to daylight (9000k)</a:t>
            </a:r>
          </a:p>
          <a:p>
            <a:r>
              <a:rPr lang="en-US" sz="1200" b="0" i="0" kern="1200" dirty="0" smtClean="0">
                <a:solidFill>
                  <a:schemeClr val="tx1"/>
                </a:solidFill>
                <a:effectLst/>
                <a:latin typeface="+mn-lt"/>
                <a:ea typeface="+mn-ea"/>
                <a:cs typeface="+mn-cs"/>
              </a:rPr>
              <a:t>Voice Control – Pair to Amazon Alexa and the Google Assistant to enable voice control</a:t>
            </a:r>
          </a:p>
          <a:p>
            <a:r>
              <a:rPr lang="en-US" sz="1200" b="0" i="0" kern="1200" dirty="0" smtClean="0">
                <a:solidFill>
                  <a:schemeClr val="tx1"/>
                </a:solidFill>
                <a:effectLst/>
                <a:latin typeface="+mn-lt"/>
                <a:ea typeface="+mn-ea"/>
                <a:cs typeface="+mn-cs"/>
              </a:rPr>
              <a:t>Circadian Mode – Dynamically adjust light intensity and temperature to mimic natural light patterns</a:t>
            </a:r>
          </a:p>
          <a:p>
            <a:r>
              <a:rPr lang="en-US" sz="1200" b="0" i="0" kern="1200" dirty="0" smtClean="0">
                <a:solidFill>
                  <a:schemeClr val="tx1"/>
                </a:solidFill>
                <a:effectLst/>
                <a:latin typeface="+mn-lt"/>
                <a:ea typeface="+mn-ea"/>
                <a:cs typeface="+mn-cs"/>
              </a:rPr>
              <a:t>Save Energy – Reduce energy use up to 80% without brightness or quality loss compared to a 60W incandescent bulb</a:t>
            </a:r>
          </a:p>
          <a:p>
            <a:r>
              <a:rPr lang="en-US" sz="1200" b="0" i="0" kern="1200" dirty="0" smtClean="0">
                <a:solidFill>
                  <a:schemeClr val="tx1"/>
                </a:solidFill>
                <a:effectLst/>
                <a:latin typeface="+mn-lt"/>
                <a:ea typeface="+mn-ea"/>
                <a:cs typeface="+mn-cs"/>
              </a:rPr>
              <a:t>Compatibility – Compatible with Android, iOS and Amazon Alexa and the Google Assistant</a:t>
            </a:r>
          </a:p>
          <a:p>
            <a:endParaRPr lang="en-US" sz="1200" b="0" i="0" kern="1200" dirty="0" smtClean="0">
              <a:solidFill>
                <a:schemeClr val="tx1"/>
              </a:solidFill>
              <a:effectLst/>
              <a:latin typeface="+mn-lt"/>
              <a:ea typeface="+mn-ea"/>
              <a:cs typeface="+mn-cs"/>
            </a:endParaRPr>
          </a:p>
          <a:p>
            <a:r>
              <a:rPr lang="en-US" sz="1200" b="1" dirty="0" smtClean="0">
                <a:latin typeface="Comic Sans MS" panose="030F0702030302020204" pitchFamily="66" charset="0"/>
              </a:rPr>
              <a:t>Google Nest Learning Thermostat</a:t>
            </a:r>
          </a:p>
          <a:p>
            <a:r>
              <a:rPr lang="en-US" sz="1200" b="0" i="0" kern="1200" dirty="0" smtClean="0">
                <a:solidFill>
                  <a:schemeClr val="tx1"/>
                </a:solidFill>
                <a:effectLst/>
                <a:latin typeface="+mn-lt"/>
                <a:ea typeface="+mn-ea"/>
                <a:cs typeface="+mn-cs"/>
              </a:rPr>
              <a:t>Since 2011, Nest thermostats have saved about 49</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KWh of energy. The Nest Learning Thermostat is the first thermostat to get ENERGY STAR certified. It learns what temperature you like and builds a schedule around yours. Since 2011, the Nest Thermostat has saved billions of kWh of energy in millions of homes worldwide.* And independent studies showed that it saved people an average of 10% to 12% on heating bills and 15% on cooling bills. So in under two years, </a:t>
            </a:r>
            <a:r>
              <a:rPr lang="en-US" sz="1200" b="0" i="0" u="none" strike="noStrike" kern="1200" dirty="0" smtClean="0">
                <a:solidFill>
                  <a:schemeClr val="tx1"/>
                </a:solidFill>
                <a:effectLst/>
                <a:latin typeface="+mn-lt"/>
                <a:ea typeface="+mn-ea"/>
                <a:cs typeface="+mn-cs"/>
                <a:hlinkClick r:id="rId3"/>
              </a:rPr>
              <a:t>it can pay for itself.</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Nest Learning Thermostat automatically adapts as your life and the seasons change. Just use it for a week and it programs itself. Nest shows you how much energy you use every day in Energy History and every month in your Home Report. So you can see when you use more energy, like on weekends or Monday nights, and how to use less. With the Nest app, your thermostat lives on your wall and in your pocket. Once you connect your thermostat to Wi-Fi, you can control it from anywhere. Adjust the temperature from the app, and the Nest Thermostat adjusts quickly back at home. The Nest Thermostat is just one part of your heating and cooling system. But it can keep an eye on the rest of it. You’ll get an alert on your phone if there’s something wrong — like temperatures are so low your pipes could burst. And if it looks like your furnace is acting up, the Nest Thermostat will send you an alert.</a:t>
            </a:r>
          </a:p>
          <a:p>
            <a:endParaRPr lang="en-US" sz="1200" b="0" i="0" kern="1200" dirty="0" smtClean="0">
              <a:solidFill>
                <a:schemeClr val="tx1"/>
              </a:solidFill>
              <a:effectLst/>
              <a:latin typeface="+mn-lt"/>
              <a:ea typeface="+mn-ea"/>
              <a:cs typeface="+mn-cs"/>
            </a:endParaRPr>
          </a:p>
          <a:p>
            <a:pPr algn="l"/>
            <a:r>
              <a:rPr lang="en-US" sz="1200" b="1" dirty="0" smtClean="0">
                <a:latin typeface="Comic Sans MS" panose="030F0702030302020204" pitchFamily="66" charset="0"/>
              </a:rPr>
              <a:t>All-new Echo (3rd Gen)- Smart speaker with Alexa</a:t>
            </a:r>
          </a:p>
          <a:p>
            <a:r>
              <a:rPr lang="en-US" sz="1200" b="0" i="0" kern="1200" dirty="0" smtClean="0">
                <a:solidFill>
                  <a:schemeClr val="tx1"/>
                </a:solidFill>
                <a:effectLst/>
                <a:latin typeface="+mn-lt"/>
                <a:ea typeface="+mn-ea"/>
                <a:cs typeface="+mn-cs"/>
              </a:rPr>
              <a:t>Voice control your music - Ask Alexa for a song, artist, or genre from Amazon Music, Apple Music, Spotify, Pandora, </a:t>
            </a:r>
            <a:r>
              <a:rPr lang="en-US" sz="1200" b="0" i="0" kern="1200" dirty="0" err="1" smtClean="0">
                <a:solidFill>
                  <a:schemeClr val="tx1"/>
                </a:solidFill>
                <a:effectLst/>
                <a:latin typeface="+mn-lt"/>
                <a:ea typeface="+mn-ea"/>
                <a:cs typeface="+mn-cs"/>
              </a:rPr>
              <a:t>SiriusXM</a:t>
            </a:r>
            <a:r>
              <a:rPr lang="en-US" sz="1200" b="0" i="0" kern="1200" dirty="0" smtClean="0">
                <a:solidFill>
                  <a:schemeClr val="tx1"/>
                </a:solidFill>
                <a:effectLst/>
                <a:latin typeface="+mn-lt"/>
                <a:ea typeface="+mn-ea"/>
                <a:cs typeface="+mn-cs"/>
              </a:rPr>
              <a:t>, and more. With multi-room music, play music on compatible Echo devices in different rooms.</a:t>
            </a:r>
          </a:p>
          <a:p>
            <a:r>
              <a:rPr lang="en-US" sz="1200" b="0" i="0" kern="1200" dirty="0" smtClean="0">
                <a:solidFill>
                  <a:schemeClr val="tx1"/>
                </a:solidFill>
                <a:effectLst/>
                <a:latin typeface="+mn-lt"/>
                <a:ea typeface="+mn-ea"/>
                <a:cs typeface="+mn-cs"/>
              </a:rPr>
              <a:t>Voice control your smart home - Turn on lights, adjust thermostats, lock doors, and more with compatible connected devices.</a:t>
            </a:r>
          </a:p>
          <a:p>
            <a:r>
              <a:rPr lang="en-US" sz="1200" b="0" i="0" kern="1200" dirty="0" smtClean="0">
                <a:solidFill>
                  <a:schemeClr val="tx1"/>
                </a:solidFill>
                <a:effectLst/>
                <a:latin typeface="+mn-lt"/>
                <a:ea typeface="+mn-ea"/>
                <a:cs typeface="+mn-cs"/>
              </a:rPr>
              <a:t>Keep your family in sync - Use your Alexa devices like an intercom and talk to any room in the house with Drop In and Announcements.</a:t>
            </a:r>
          </a:p>
          <a:p>
            <a:r>
              <a:rPr lang="en-US" sz="1200" b="0" i="0" kern="1200" dirty="0" smtClean="0">
                <a:solidFill>
                  <a:schemeClr val="tx1"/>
                </a:solidFill>
                <a:effectLst/>
                <a:latin typeface="+mn-lt"/>
                <a:ea typeface="+mn-ea"/>
                <a:cs typeface="+mn-cs"/>
              </a:rPr>
              <a:t>Alexa has skills - With tens of thousands of skills and counting, Alexa is always getting smarter and adding new skills like tracking fitness, playing games, and more.</a:t>
            </a:r>
          </a:p>
          <a:p>
            <a:r>
              <a:rPr lang="en-US" sz="1200" b="0" i="0" kern="1200" dirty="0" smtClean="0">
                <a:solidFill>
                  <a:schemeClr val="tx1"/>
                </a:solidFill>
                <a:effectLst/>
                <a:latin typeface="+mn-lt"/>
                <a:ea typeface="+mn-ea"/>
                <a:cs typeface="+mn-cs"/>
              </a:rPr>
              <a:t>Designed to protect your privacy - Built with multiple layers of privacy controls, including a microphone off button that electronically disconnects the mics.</a:t>
            </a:r>
          </a:p>
          <a:p>
            <a:r>
              <a:rPr lang="en-US" sz="1200" b="0" i="0" kern="1200" dirty="0" smtClean="0">
                <a:solidFill>
                  <a:schemeClr val="tx1"/>
                </a:solidFill>
                <a:effectLst/>
                <a:latin typeface="+mn-lt"/>
                <a:ea typeface="+mn-ea"/>
                <a:cs typeface="+mn-cs"/>
              </a:rPr>
              <a:t>Make your life easier at home. Use your voice to set timers, add items to lists and create calendar events and reminders. You can also check the news, weather or traffic. Ask for sports scores, film screening times or information. For example: “Alexa, add ‘learn to cook’ to my</a:t>
            </a:r>
            <a:r>
              <a:rPr lang="en-US" sz="1200" b="0" i="0" kern="1200" baseline="0" dirty="0" smtClean="0">
                <a:solidFill>
                  <a:schemeClr val="tx1"/>
                </a:solidFill>
                <a:effectLst/>
                <a:latin typeface="+mn-lt"/>
                <a:ea typeface="+mn-ea"/>
                <a:cs typeface="+mn-cs"/>
              </a:rPr>
              <a:t> to do list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Manage compatible smart home devices using your voice. Switch on the lamp before getting out of bed, turn on the coffee machine on your way to the kitchen, or dim the lights from the sofa to watch a film.</a:t>
            </a:r>
          </a:p>
          <a:p>
            <a:r>
              <a:rPr lang="en-US" sz="1200" b="0" i="0" kern="1200" dirty="0" smtClean="0">
                <a:solidFill>
                  <a:schemeClr val="tx1"/>
                </a:solidFill>
                <a:effectLst/>
                <a:latin typeface="+mn-lt"/>
                <a:ea typeface="+mn-ea"/>
                <a:cs typeface="+mn-cs"/>
              </a:rPr>
              <a:t>Make hands-free calls to almost anyone including UK mobile and residential numbers (from UK only, emergency calling not supported), other Echo devices and the Alexa app. You can also link Alexa with your mobile phone account to ask Alexa to make and answer your mobile calls (Vodafone UK). Use Announcements to send voice messages to every room with an Echo device, or use Drop In as a two-way intercom between rooms. For example: “Alexa,</a:t>
            </a:r>
            <a:r>
              <a:rPr lang="en-US" sz="1200" b="0" i="0" kern="1200" baseline="0" dirty="0" smtClean="0">
                <a:solidFill>
                  <a:schemeClr val="tx1"/>
                </a:solidFill>
                <a:effectLst/>
                <a:latin typeface="+mn-lt"/>
                <a:ea typeface="+mn-ea"/>
                <a:cs typeface="+mn-cs"/>
              </a:rPr>
              <a:t> call mom</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pPr algn="l"/>
            <a:r>
              <a:rPr lang="en-US" sz="1200" b="1" dirty="0" smtClean="0">
                <a:latin typeface="Comic Sans MS" panose="030F0702030302020204" pitchFamily="66" charset="0"/>
              </a:rPr>
              <a:t>August Smart Lock</a:t>
            </a:r>
          </a:p>
          <a:p>
            <a:r>
              <a:rPr lang="en-US" sz="1200" b="0" i="0" kern="1200" dirty="0" smtClean="0">
                <a:solidFill>
                  <a:schemeClr val="tx1"/>
                </a:solidFill>
                <a:effectLst/>
                <a:latin typeface="+mn-lt"/>
                <a:ea typeface="+mn-ea"/>
                <a:cs typeface="+mn-cs"/>
              </a:rPr>
              <a:t>August Smart Lock has proven to be a reliable security IoT device. It allows the user to manage their doors from any location hassle-free. It helps the user to keep thieves away and family in your home.</a:t>
            </a:r>
          </a:p>
          <a:p>
            <a:r>
              <a:rPr lang="en-US" sz="1200" b="0" i="0" kern="1200" dirty="0" smtClean="0">
                <a:solidFill>
                  <a:schemeClr val="tx1"/>
                </a:solidFill>
                <a:effectLst/>
                <a:latin typeface="+mn-lt"/>
                <a:ea typeface="+mn-ea"/>
                <a:cs typeface="+mn-cs"/>
              </a:rPr>
              <a:t>Allows the user to know about each and every person coming and going into your home.</a:t>
            </a:r>
          </a:p>
          <a:p>
            <a:r>
              <a:rPr lang="en-US" sz="1200" b="0" i="0" kern="1200" dirty="0" smtClean="0">
                <a:solidFill>
                  <a:schemeClr val="tx1"/>
                </a:solidFill>
                <a:effectLst/>
                <a:latin typeface="+mn-lt"/>
                <a:ea typeface="+mn-ea"/>
                <a:cs typeface="+mn-cs"/>
              </a:rPr>
              <a:t>Provides unlimited digital keys and no fear of stolen key.</a:t>
            </a:r>
          </a:p>
          <a:p>
            <a:r>
              <a:rPr lang="en-US" sz="1200" b="0" i="0" kern="1200" dirty="0" smtClean="0">
                <a:solidFill>
                  <a:schemeClr val="tx1"/>
                </a:solidFill>
                <a:effectLst/>
                <a:latin typeface="+mn-lt"/>
                <a:ea typeface="+mn-ea"/>
                <a:cs typeface="+mn-cs"/>
              </a:rPr>
              <a:t>It gives the status updates of your door as it is properly closed or not.</a:t>
            </a:r>
          </a:p>
          <a:p>
            <a:r>
              <a:rPr lang="en-US" sz="1200" b="0" i="0" kern="1200" dirty="0" smtClean="0">
                <a:solidFill>
                  <a:schemeClr val="tx1"/>
                </a:solidFill>
                <a:effectLst/>
                <a:latin typeface="+mn-lt"/>
                <a:ea typeface="+mn-ea"/>
                <a:cs typeface="+mn-cs"/>
              </a:rPr>
              <a:t>It has a good auto-unlock feature and as soon as the user arrives near the door it opens automatically.</a:t>
            </a:r>
          </a:p>
          <a:p>
            <a:r>
              <a:rPr lang="en-US" sz="1200" b="0" i="0" kern="1200" dirty="0" smtClean="0">
                <a:solidFill>
                  <a:schemeClr val="tx1"/>
                </a:solidFill>
                <a:effectLst/>
                <a:latin typeface="+mn-lt"/>
                <a:ea typeface="+mn-ea"/>
                <a:cs typeface="+mn-cs"/>
              </a:rPr>
              <a:t>Easy installation and is compatible with most standard single cylinder deadbolts.</a:t>
            </a:r>
          </a:p>
          <a:p>
            <a:pPr algn="l"/>
            <a:endParaRPr lang="en-US" sz="1200" b="1" dirty="0" smtClean="0">
              <a:latin typeface="Comic Sans MS" panose="030F0702030302020204" pitchFamily="66" charset="0"/>
            </a:endParaRPr>
          </a:p>
          <a:p>
            <a:endParaRPr lang="en-US" sz="1200" b="0" i="0" kern="1200" dirty="0" smtClean="0">
              <a:solidFill>
                <a:schemeClr val="tx1"/>
              </a:solidFill>
              <a:effectLst/>
              <a:latin typeface="+mn-lt"/>
              <a:ea typeface="+mn-ea"/>
              <a:cs typeface="+mn-cs"/>
            </a:endParaRPr>
          </a:p>
          <a:p>
            <a:pPr algn="l"/>
            <a:endParaRPr lang="en-US" sz="1200" b="1" dirty="0" smtClean="0">
              <a:latin typeface="Comic Sans MS" panose="030F0702030302020204" pitchFamily="66" charset="0"/>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81</a:t>
            </a:fld>
            <a:endParaRPr lang="en-US"/>
          </a:p>
        </p:txBody>
      </p:sp>
    </p:spTree>
    <p:extLst>
      <p:ext uri="{BB962C8B-B14F-4D97-AF65-F5344CB8AC3E}">
        <p14:creationId xmlns:p14="http://schemas.microsoft.com/office/powerpoint/2010/main" val="272133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82</a:t>
            </a:fld>
            <a:endParaRPr lang="en-US"/>
          </a:p>
        </p:txBody>
      </p:sp>
    </p:spTree>
    <p:extLst>
      <p:ext uri="{BB962C8B-B14F-4D97-AF65-F5344CB8AC3E}">
        <p14:creationId xmlns:p14="http://schemas.microsoft.com/office/powerpoint/2010/main" val="171165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a:t>
            </a:fld>
            <a:endParaRPr lang="en-US"/>
          </a:p>
        </p:txBody>
      </p:sp>
    </p:spTree>
    <p:extLst>
      <p:ext uri="{BB962C8B-B14F-4D97-AF65-F5344CB8AC3E}">
        <p14:creationId xmlns:p14="http://schemas.microsoft.com/office/powerpoint/2010/main" val="39185156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83</a:t>
            </a:fld>
            <a:endParaRPr lang="en-US"/>
          </a:p>
        </p:txBody>
      </p:sp>
    </p:spTree>
    <p:extLst>
      <p:ext uri="{BB962C8B-B14F-4D97-AF65-F5344CB8AC3E}">
        <p14:creationId xmlns:p14="http://schemas.microsoft.com/office/powerpoint/2010/main" val="9343522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Trend No. 1: </a:t>
            </a:r>
            <a:r>
              <a:rPr lang="en-US" sz="1200" b="1" i="0" u="none" strike="noStrike" kern="1200" dirty="0" smtClean="0">
                <a:solidFill>
                  <a:schemeClr val="tx1"/>
                </a:solidFill>
                <a:effectLst/>
                <a:latin typeface="+mn-lt"/>
                <a:ea typeface="+mn-ea"/>
                <a:cs typeface="+mn-cs"/>
                <a:hlinkClick r:id="rId3"/>
              </a:rPr>
              <a:t>Artificial Intelligence</a:t>
            </a:r>
            <a:r>
              <a:rPr lang="en-US" sz="1200" b="1" i="0" kern="1200" dirty="0" smtClean="0">
                <a:solidFill>
                  <a:schemeClr val="tx1"/>
                </a:solidFill>
                <a:effectLst/>
                <a:latin typeface="+mn-lt"/>
                <a:ea typeface="+mn-ea"/>
                <a:cs typeface="+mn-cs"/>
              </a:rPr>
              <a:t> (AI)</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Gartner forecasts that 14.2 billion connected things will be in use in 2019, and that the total will reach 25 billion by 2021, producing immense volume of data. “Data is the fuel that powers the IoT and the organization’s ability to derive meaning from it will define their long term success,” said Mr. Jones. “AI will be applied to a wide range of IoT information, including video, still images, speech, network traffic activity and sensor data.”</a:t>
            </a:r>
          </a:p>
          <a:p>
            <a:r>
              <a:rPr lang="en-US" sz="1200" b="0" i="0" kern="1200" dirty="0" smtClean="0">
                <a:solidFill>
                  <a:schemeClr val="tx1"/>
                </a:solidFill>
                <a:effectLst/>
                <a:latin typeface="+mn-lt"/>
                <a:ea typeface="+mn-ea"/>
                <a:cs typeface="+mn-cs"/>
              </a:rPr>
              <a:t>The technology landscape for AI is complex and will remain so through 2023, with many IT vendors investing heavily in AI, variants of AI coexisting, and new AI-based tolls and services emerging. Despite this complexity, it will be possible to achieve good results with AI in a wide range of IoT situations. As a result, CIOs must build an organization with the tools and skills to exploit AI in their IoT strategy.</a:t>
            </a:r>
          </a:p>
          <a:p>
            <a:r>
              <a:rPr lang="en-US" sz="1200" b="1" i="0" kern="1200" dirty="0" smtClean="0">
                <a:solidFill>
                  <a:schemeClr val="tx1"/>
                </a:solidFill>
                <a:effectLst/>
                <a:latin typeface="+mn-lt"/>
                <a:ea typeface="+mn-ea"/>
                <a:cs typeface="+mn-cs"/>
              </a:rPr>
              <a:t>Trend No. 2: Social, Legal and Ethical IoT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the IoT matures and becomes more widely deployed, a wide range of social, legal and ethical issues will grow in importance. These include ownership of data and the deductions made from it; algorithmic bias; privacy; and compliance with regulations such as the </a:t>
            </a:r>
            <a:r>
              <a:rPr lang="en-US" sz="1200" b="0" i="0" u="none" strike="noStrike" kern="1200" dirty="0" smtClean="0">
                <a:solidFill>
                  <a:schemeClr val="tx1"/>
                </a:solidFill>
                <a:effectLst/>
                <a:latin typeface="+mn-lt"/>
                <a:ea typeface="+mn-ea"/>
                <a:cs typeface="+mn-cs"/>
                <a:hlinkClick r:id="rId4"/>
              </a:rPr>
              <a:t>General Data Protection Regulation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“Successful deployment of an IoT solution demands that it’s not just technically effective but also socially acceptable,” said Mr. Jones. “CIOs must, therefore, educate themselves and their staff in this area, and consider forming groups, such as ethics councils, to review corporate strategy. CIOs should also consider having key algorithms and AI systems reviewed by external consultancies to identify potential bias.”</a:t>
            </a:r>
          </a:p>
          <a:p>
            <a:r>
              <a:rPr lang="en-US" sz="1200" b="1" i="0" kern="1200" dirty="0" smtClean="0">
                <a:solidFill>
                  <a:schemeClr val="tx1"/>
                </a:solidFill>
                <a:effectLst/>
                <a:latin typeface="+mn-lt"/>
                <a:ea typeface="+mn-ea"/>
                <a:cs typeface="+mn-cs"/>
              </a:rPr>
              <a:t>Trend No. 3: </a:t>
            </a:r>
            <a:r>
              <a:rPr lang="en-US" sz="1200" b="1" i="0" kern="1200" dirty="0" err="1" smtClean="0">
                <a:solidFill>
                  <a:schemeClr val="tx1"/>
                </a:solidFill>
                <a:effectLst/>
                <a:latin typeface="+mn-lt"/>
                <a:ea typeface="+mn-ea"/>
                <a:cs typeface="+mn-cs"/>
              </a:rPr>
              <a:t>Infonomics</a:t>
            </a:r>
            <a:r>
              <a:rPr lang="en-US" sz="1200" b="1" i="0" kern="1200" dirty="0" smtClean="0">
                <a:solidFill>
                  <a:schemeClr val="tx1"/>
                </a:solidFill>
                <a:effectLst/>
                <a:latin typeface="+mn-lt"/>
                <a:ea typeface="+mn-ea"/>
                <a:cs typeface="+mn-cs"/>
              </a:rPr>
              <a:t> and Data Broking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Last year’s Gartner survey of IoT projects showed 35 percent of respondents were selling or planning to sell data collected by their products and services. The theory of </a:t>
            </a:r>
            <a:r>
              <a:rPr lang="en-US" sz="1200" b="0" i="0" u="none" strike="noStrike" kern="1200" dirty="0" err="1" smtClean="0">
                <a:solidFill>
                  <a:schemeClr val="tx1"/>
                </a:solidFill>
                <a:effectLst/>
                <a:latin typeface="+mn-lt"/>
                <a:ea typeface="+mn-ea"/>
                <a:cs typeface="+mn-cs"/>
                <a:hlinkClick r:id="rId5"/>
              </a:rPr>
              <a:t>infonomics</a:t>
            </a:r>
            <a:r>
              <a:rPr lang="en-US" sz="1200" b="0" i="0" kern="1200" dirty="0" smtClean="0">
                <a:solidFill>
                  <a:schemeClr val="tx1"/>
                </a:solidFill>
                <a:effectLst/>
                <a:latin typeface="+mn-lt"/>
                <a:ea typeface="+mn-ea"/>
                <a:cs typeface="+mn-cs"/>
              </a:rPr>
              <a:t> takes this monetization of data further by seeing it as a strategic business asset to be recorded in the company accounts. By 2023, the buying and selling of IoT data will become an essential part of many IoT systems. CIOs must educate their organizations on the risks and opportunities related to data broking in order to set the IT policies required in this area and to advise other parts of the organization.</a:t>
            </a:r>
          </a:p>
          <a:p>
            <a:r>
              <a:rPr lang="en-US" sz="1200" b="1" i="0" kern="1200" dirty="0" smtClean="0">
                <a:solidFill>
                  <a:schemeClr val="tx1"/>
                </a:solidFill>
                <a:effectLst/>
                <a:latin typeface="+mn-lt"/>
                <a:ea typeface="+mn-ea"/>
                <a:cs typeface="+mn-cs"/>
              </a:rPr>
              <a:t>Trend No. 4: The Shift from Intelligent Edge to Intelligent Mesh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shift from centralized and cloud to edge architectures is well under way in the IoT space. However, this is not the end point because the neat set of layers associated with edge architecture will evolve to a more unstructured architecture comprising of a wide range of “things” and services connected in a dynamic mesh. These mesh architectures will enable more flexible, intelligent and responsive IoT systems — although often at the cost of additional complexities. CIOs must prepare for mesh architectures’ impact on IT infrastructure, skills and sourcing.</a:t>
            </a:r>
          </a:p>
          <a:p>
            <a:r>
              <a:rPr lang="en-US" sz="1200" b="1" i="0" kern="1200" dirty="0" smtClean="0">
                <a:solidFill>
                  <a:schemeClr val="tx1"/>
                </a:solidFill>
                <a:effectLst/>
                <a:latin typeface="+mn-lt"/>
                <a:ea typeface="+mn-ea"/>
                <a:cs typeface="+mn-cs"/>
              </a:rPr>
              <a:t>Trend No. 5: IoT Governance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the IoT continues to expand, the need for a governance framework that ensures appropriate behavior in the creation, storage, use and deletion of information related to IoT projects will become increasingly important. Governance ranges from simple technical tasks such as device audits and firmware updates to more complex issues such as the control of devices and the usage of the information they generate. CIOs must take on the role of educating their organizations on governance issues and in some cases invest in staff and technologies to tackle governance.</a:t>
            </a:r>
          </a:p>
          <a:p>
            <a:r>
              <a:rPr lang="en-US" sz="1200" b="1" i="0" kern="1200" dirty="0" smtClean="0">
                <a:solidFill>
                  <a:schemeClr val="tx1"/>
                </a:solidFill>
                <a:effectLst/>
                <a:latin typeface="+mn-lt"/>
                <a:ea typeface="+mn-ea"/>
                <a:cs typeface="+mn-cs"/>
              </a:rPr>
              <a:t>Trend No. 6: Sensor Innovation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sensor market will evolve continuously through 2023. New sensors will enable a wider range of situations and events to be detected, current sensors will fall in price to become more affordable or will be packaged in new ways to support new applications, and new algorithms will emerge to deduce more information from current sensor technologies. CIOs should ensure their teams are monitoring sensor innovations to identify those that might assist new opportunities and business innovation.</a:t>
            </a:r>
          </a:p>
          <a:p>
            <a:r>
              <a:rPr lang="en-US" sz="1200" b="1" i="0" kern="1200" dirty="0" smtClean="0">
                <a:solidFill>
                  <a:schemeClr val="tx1"/>
                </a:solidFill>
                <a:effectLst/>
                <a:latin typeface="+mn-lt"/>
                <a:ea typeface="+mn-ea"/>
                <a:cs typeface="+mn-cs"/>
              </a:rPr>
              <a:t>Trend No. 7: Trusted Hardware and Operating System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Gartner surveys invariably show that </a:t>
            </a:r>
            <a:r>
              <a:rPr lang="en-US" sz="1200" b="0" i="0" u="none" strike="noStrike" kern="1200" dirty="0" smtClean="0">
                <a:solidFill>
                  <a:schemeClr val="tx1"/>
                </a:solidFill>
                <a:effectLst/>
                <a:latin typeface="+mn-lt"/>
                <a:ea typeface="+mn-ea"/>
                <a:cs typeface="+mn-cs"/>
                <a:hlinkClick r:id="rId6"/>
              </a:rPr>
              <a:t>security</a:t>
            </a:r>
            <a:r>
              <a:rPr lang="en-US" sz="1200" b="0" i="0" kern="1200" dirty="0" smtClean="0">
                <a:solidFill>
                  <a:schemeClr val="tx1"/>
                </a:solidFill>
                <a:effectLst/>
                <a:latin typeface="+mn-lt"/>
                <a:ea typeface="+mn-ea"/>
                <a:cs typeface="+mn-cs"/>
              </a:rPr>
              <a:t> is the most significant area of technical concern for organizations deploying IoT systems. This is because organizations often don’t have control over the source and nature of the software and hardware being </a:t>
            </a:r>
            <a:r>
              <a:rPr lang="en-US" sz="1200" b="0" i="0" kern="1200" dirty="0" err="1" smtClean="0">
                <a:solidFill>
                  <a:schemeClr val="tx1"/>
                </a:solidFill>
                <a:effectLst/>
                <a:latin typeface="+mn-lt"/>
                <a:ea typeface="+mn-ea"/>
                <a:cs typeface="+mn-cs"/>
              </a:rPr>
              <a:t>utilised</a:t>
            </a:r>
            <a:r>
              <a:rPr lang="en-US" sz="1200" b="0" i="0" kern="1200" dirty="0" smtClean="0">
                <a:solidFill>
                  <a:schemeClr val="tx1"/>
                </a:solidFill>
                <a:effectLst/>
                <a:latin typeface="+mn-lt"/>
                <a:ea typeface="+mn-ea"/>
                <a:cs typeface="+mn-cs"/>
              </a:rPr>
              <a:t> in IoT initiatives. “However, by 2023, we expect to see the deployment of hardware and software combinations that together create more trustworthy and secure IoT systems,” said Mr. Jones. “We advise CIOs to collaborate with chief information security officers to ensure the right staff are involved in reviewing any decisions that involve purchasing IoT devices and embedded operating systems.”</a:t>
            </a:r>
          </a:p>
          <a:p>
            <a:r>
              <a:rPr lang="en-US" sz="1200" b="1" i="0" kern="1200" dirty="0" smtClean="0">
                <a:solidFill>
                  <a:schemeClr val="tx1"/>
                </a:solidFill>
                <a:effectLst/>
                <a:latin typeface="+mn-lt"/>
                <a:ea typeface="+mn-ea"/>
                <a:cs typeface="+mn-cs"/>
              </a:rPr>
              <a:t>Trend 8:</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Novel IoT User Experiences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IoT </a:t>
            </a:r>
            <a:r>
              <a:rPr lang="en-US" sz="1200" b="0" i="0" u="none" strike="noStrike" kern="1200" dirty="0" smtClean="0">
                <a:solidFill>
                  <a:schemeClr val="tx1"/>
                </a:solidFill>
                <a:effectLst/>
                <a:latin typeface="+mn-lt"/>
                <a:ea typeface="+mn-ea"/>
                <a:cs typeface="+mn-cs"/>
                <a:hlinkClick r:id="rId7"/>
              </a:rPr>
              <a:t>user experience</a:t>
            </a:r>
            <a:r>
              <a:rPr lang="en-US" sz="1200" b="0" i="0" kern="1200" dirty="0" smtClean="0">
                <a:solidFill>
                  <a:schemeClr val="tx1"/>
                </a:solidFill>
                <a:effectLst/>
                <a:latin typeface="+mn-lt"/>
                <a:ea typeface="+mn-ea"/>
                <a:cs typeface="+mn-cs"/>
              </a:rPr>
              <a:t> (UX) covers a wide range of technologies and design techniques. It will be driven by four factors: new sensors, new algorithms, new experience architectures and context, and socially aware experiences. With an increasing number of interactions occurring with things that don’t have screens and keyboards, organizations’ UX designers will be required to use new technologies and adopt new perspectives if they want to create a superior UX that reduces friction, locks in users, and encourages usage and retention.</a:t>
            </a:r>
          </a:p>
          <a:p>
            <a:r>
              <a:rPr lang="en-US" sz="1200" b="1" i="0" kern="1200" dirty="0" smtClean="0">
                <a:solidFill>
                  <a:schemeClr val="tx1"/>
                </a:solidFill>
                <a:effectLst/>
                <a:latin typeface="+mn-lt"/>
                <a:ea typeface="+mn-ea"/>
                <a:cs typeface="+mn-cs"/>
              </a:rPr>
              <a:t>Trend No. 9: Silicon Chip Innovation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“Currently, most IoT endpoint devices use conventional processor chips, with low-power ARM architectures being particularly popular. However, traditional instruction sets and memory architectures aren’t well-suited to all the tasks that endpoints need to perform,” said Mr. Jones. “For example, the performance of deep neural networks (DNNs) is often limited by memory bandwidth, rather than processing power.”</a:t>
            </a:r>
          </a:p>
          <a:p>
            <a:r>
              <a:rPr lang="en-US" sz="1200" b="0" i="0" kern="1200" dirty="0" smtClean="0">
                <a:solidFill>
                  <a:schemeClr val="tx1"/>
                </a:solidFill>
                <a:effectLst/>
                <a:latin typeface="+mn-lt"/>
                <a:ea typeface="+mn-ea"/>
                <a:cs typeface="+mn-cs"/>
              </a:rPr>
              <a:t>By 2023, it’s expected that new special-purpose chips will reduce the power consumption required to run a DNN, enabling new edge architectures and embedded DNN functions in low-power IoT endpoints. This will support new capabilities such as data analytics integrated with sensors, and speech recognition included in low cost battery-powered devices. CIOs are advised to take note of this trend as silicon chips enabling functions such as embedded AI will in turn enable organizations to create highly innovative products and services.</a:t>
            </a:r>
          </a:p>
          <a:p>
            <a:r>
              <a:rPr lang="en-US" sz="1200" b="1" i="0" kern="1200" dirty="0" smtClean="0">
                <a:solidFill>
                  <a:schemeClr val="tx1"/>
                </a:solidFill>
                <a:effectLst/>
                <a:latin typeface="+mn-lt"/>
                <a:ea typeface="+mn-ea"/>
                <a:cs typeface="+mn-cs"/>
              </a:rPr>
              <a:t>Trend No. 10: New Wireless Networking Technologies for IoT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IoT networking involves balancing a set of competing requirements, such as endpoint cost, power consumption, bandwidth, latency, connection density, operating cost, quality of service, and range. No single networking technology optimizes all of these and new IoT networking technologies will provide CIOs with additional choice and flexibility. In particular they should explore 5G, the forthcoming generation of low earth orbit satellites, and backscatter networks</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84</a:t>
            </a:fld>
            <a:endParaRPr lang="en-US"/>
          </a:p>
        </p:txBody>
      </p:sp>
    </p:spTree>
    <p:extLst>
      <p:ext uri="{BB962C8B-B14F-4D97-AF65-F5344CB8AC3E}">
        <p14:creationId xmlns:p14="http://schemas.microsoft.com/office/powerpoint/2010/main" val="3234548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85</a:t>
            </a:fld>
            <a:endParaRPr lang="en-US"/>
          </a:p>
        </p:txBody>
      </p:sp>
    </p:spTree>
    <p:extLst>
      <p:ext uri="{BB962C8B-B14F-4D97-AF65-F5344CB8AC3E}">
        <p14:creationId xmlns:p14="http://schemas.microsoft.com/office/powerpoint/2010/main" val="3179358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86</a:t>
            </a:fld>
            <a:endParaRPr lang="en-US"/>
          </a:p>
        </p:txBody>
      </p:sp>
    </p:spTree>
    <p:extLst>
      <p:ext uri="{BB962C8B-B14F-4D97-AF65-F5344CB8AC3E}">
        <p14:creationId xmlns:p14="http://schemas.microsoft.com/office/powerpoint/2010/main" val="3556518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87</a:t>
            </a:fld>
            <a:endParaRPr lang="en-US"/>
          </a:p>
        </p:txBody>
      </p:sp>
    </p:spTree>
    <p:extLst>
      <p:ext uri="{BB962C8B-B14F-4D97-AF65-F5344CB8AC3E}">
        <p14:creationId xmlns:p14="http://schemas.microsoft.com/office/powerpoint/2010/main" val="10672115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1" i="0" kern="1200" cap="none" dirty="0" smtClean="0">
                <a:solidFill>
                  <a:schemeClr val="tx1"/>
                </a:solidFill>
                <a:effectLst/>
                <a:latin typeface="+mn-lt"/>
                <a:ea typeface="+mn-ea"/>
                <a:cs typeface="+mn-cs"/>
              </a:rPr>
              <a:t>TREND 1: Growth In Data And Devices With More Human-device Interaction</a:t>
            </a:r>
          </a:p>
          <a:p>
            <a:pPr algn="just"/>
            <a:r>
              <a:rPr lang="en-US" sz="1200" b="0" i="0" kern="1200" dirty="0" smtClean="0">
                <a:solidFill>
                  <a:schemeClr val="tx1"/>
                </a:solidFill>
                <a:effectLst/>
                <a:latin typeface="+mn-lt"/>
                <a:ea typeface="+mn-ea"/>
                <a:cs typeface="+mn-cs"/>
              </a:rPr>
              <a:t>By the end of 2019, there will be are around 3.6 billion devices that are actively connected to the Internet and used for daily tasks. With the introduction of 5G that will open the door for more devices, and data traffic. You can add to this trend the increase adoption of edge computing which will make it easier for business to process data faster and close to the points of action.</a:t>
            </a:r>
          </a:p>
          <a:p>
            <a:pPr algn="just"/>
            <a:r>
              <a:rPr lang="en-US" sz="1200" b="1" i="0" kern="1200" cap="none" dirty="0" smtClean="0">
                <a:solidFill>
                  <a:schemeClr val="tx1"/>
                </a:solidFill>
                <a:effectLst/>
                <a:latin typeface="+mn-lt"/>
                <a:ea typeface="+mn-ea"/>
                <a:cs typeface="+mn-cs"/>
              </a:rPr>
              <a:t>Trend 2: Ai A Big Player In IoT</a:t>
            </a:r>
          </a:p>
          <a:p>
            <a:pPr algn="just"/>
            <a:r>
              <a:rPr lang="en-US" sz="1200" b="0" i="0" kern="1200" dirty="0" smtClean="0">
                <a:solidFill>
                  <a:schemeClr val="tx1"/>
                </a:solidFill>
                <a:effectLst/>
                <a:latin typeface="+mn-lt"/>
                <a:ea typeface="+mn-ea"/>
                <a:cs typeface="+mn-cs"/>
              </a:rPr>
              <a:t>Making the most of data, and even understanding on a basic level how modern infrastructure functions, requires computer assistance through artificial intelligence. The major cloud vendors, including Amazon, Microsoft, and Google, are increasingly looking to compete based on their AI capabilities. Various startups hope to increase their market share through AI algorithms able to leverage machine learning and deep learning, allowing businesses to extract more value out of their ever-growing volumes of data.</a:t>
            </a:r>
          </a:p>
          <a:p>
            <a:pPr algn="just"/>
            <a:r>
              <a:rPr lang="en-US" sz="1200" b="0" i="0" kern="1200" dirty="0" smtClean="0">
                <a:solidFill>
                  <a:schemeClr val="tx1"/>
                </a:solidFill>
                <a:effectLst/>
                <a:latin typeface="+mn-lt"/>
                <a:ea typeface="+mn-ea"/>
                <a:cs typeface="+mn-cs"/>
              </a:rPr>
              <a:t>Artificial intelligence is the fundamental ingredient needed to make sense of the vast amount of data collected these days, and increase its value for the business. AI will help IoT data analysis in the following areas: data preparation, data discovery, visualization of streaming data, time series accuracy of data, predictive and advance analytics, and real-time geospatial and location (logistical data). </a:t>
            </a:r>
          </a:p>
          <a:p>
            <a:pPr algn="just"/>
            <a:r>
              <a:rPr lang="en-US" sz="1200" b="1" i="0" kern="1200" cap="none" dirty="0" smtClean="0">
                <a:solidFill>
                  <a:schemeClr val="tx1"/>
                </a:solidFill>
                <a:effectLst/>
                <a:latin typeface="+mn-lt"/>
                <a:ea typeface="+mn-ea"/>
                <a:cs typeface="+mn-cs"/>
              </a:rPr>
              <a:t>Trend 3: VUI: Voice User Interface Will Be A Reality </a:t>
            </a:r>
          </a:p>
          <a:p>
            <a:pPr algn="just"/>
            <a:r>
              <a:rPr lang="en-US" sz="1200" b="0" i="0" kern="1200" dirty="0" smtClean="0">
                <a:solidFill>
                  <a:schemeClr val="tx1"/>
                </a:solidFill>
                <a:effectLst/>
                <a:latin typeface="+mn-lt"/>
                <a:ea typeface="+mn-ea"/>
                <a:cs typeface="+mn-cs"/>
              </a:rPr>
              <a:t>It’s a battle among industry leaders who would like to dominate the market of IoT at an early stage. Digital assistant devices, including </a:t>
            </a:r>
            <a:r>
              <a:rPr lang="en-US" sz="1200" b="0" i="0" kern="1200" dirty="0" err="1" smtClean="0">
                <a:solidFill>
                  <a:schemeClr val="tx1"/>
                </a:solidFill>
                <a:effectLst/>
                <a:latin typeface="+mn-lt"/>
                <a:ea typeface="+mn-ea"/>
                <a:cs typeface="+mn-cs"/>
              </a:rPr>
              <a:t>HomePod</a:t>
            </a:r>
            <a:r>
              <a:rPr lang="en-US" sz="1200" b="0" i="0" kern="1200" dirty="0" smtClean="0">
                <a:solidFill>
                  <a:schemeClr val="tx1"/>
                </a:solidFill>
                <a:effectLst/>
                <a:latin typeface="+mn-lt"/>
                <a:ea typeface="+mn-ea"/>
                <a:cs typeface="+mn-cs"/>
              </a:rPr>
              <a:t>, Alexa, Siri, and Google Assistant, are the future hubs for the next phase of smart devices, and companies are trying to establish “their hubs” with consumers, to make it easier for them to keep adding devices with less struggle and no frustrations. </a:t>
            </a:r>
          </a:p>
          <a:p>
            <a:pPr algn="just"/>
            <a:r>
              <a:rPr lang="en-US" sz="1200" b="0" i="0" kern="1200" dirty="0" smtClean="0">
                <a:solidFill>
                  <a:schemeClr val="tx1"/>
                </a:solidFill>
                <a:effectLst/>
                <a:latin typeface="+mn-lt"/>
                <a:ea typeface="+mn-ea"/>
                <a:cs typeface="+mn-cs"/>
              </a:rPr>
              <a:t>Voice represents 80% of our daily communications, taking a chapter from Sci-Fi movies, talking to robots is the common way of communications, R2D2, C-3PO, and Jarvis to name a few. The use of voice in setting up the devices, change that setups, giving commands and receiving results will be the norm not only in smart houses, factories but in between like cars, wearables for example.</a:t>
            </a:r>
          </a:p>
          <a:p>
            <a:pPr algn="just"/>
            <a:r>
              <a:rPr lang="en-US" sz="1200" b="1" i="0" kern="1200" cap="none" dirty="0" smtClean="0">
                <a:solidFill>
                  <a:schemeClr val="tx1"/>
                </a:solidFill>
                <a:effectLst/>
                <a:latin typeface="+mn-lt"/>
                <a:ea typeface="+mn-ea"/>
                <a:cs typeface="+mn-cs"/>
              </a:rPr>
              <a:t>Trend 4: More Investments In IoT</a:t>
            </a:r>
          </a:p>
          <a:p>
            <a:pPr algn="just"/>
            <a:r>
              <a:rPr lang="en-US" sz="1200" b="0" i="0" kern="1200" dirty="0" err="1" smtClean="0">
                <a:solidFill>
                  <a:schemeClr val="tx1"/>
                </a:solidFill>
                <a:effectLst/>
                <a:latin typeface="+mn-lt"/>
                <a:ea typeface="+mn-ea"/>
                <a:cs typeface="+mn-cs"/>
              </a:rPr>
              <a:t>IoT’s</a:t>
            </a:r>
            <a:r>
              <a:rPr lang="en-US" sz="1200" b="0" i="0" kern="1200" dirty="0" smtClean="0">
                <a:solidFill>
                  <a:schemeClr val="tx1"/>
                </a:solidFill>
                <a:effectLst/>
                <a:latin typeface="+mn-lt"/>
                <a:ea typeface="+mn-ea"/>
                <a:cs typeface="+mn-cs"/>
              </a:rPr>
              <a:t> undisputable impact has and will continue to lure more startup venture capitalists towards highly innovative projects in hardware, software, and services. Spending on IoT will hit 1.4 trillion dollars by 2021.</a:t>
            </a:r>
          </a:p>
          <a:p>
            <a:pPr algn="just"/>
            <a:r>
              <a:rPr lang="en-US" sz="1200" b="0" i="0" kern="1200" dirty="0" smtClean="0">
                <a:solidFill>
                  <a:schemeClr val="tx1"/>
                </a:solidFill>
                <a:effectLst/>
                <a:latin typeface="+mn-lt"/>
                <a:ea typeface="+mn-ea"/>
                <a:cs typeface="+mn-cs"/>
              </a:rPr>
              <a:t>IoT is one of the few markets that have the interest of the emerging as well as the traditional venture capitalists. The spread of smart devices and the increasing dependency of customers to do many of their daily tasks using them will add to the excitement of investing in IoT startups. Customers will be waiting for the next big innovation in IoT—such as smart mirrors that will analysis your face and call your doctor if you look sick, smart ATM machine that will incorporate smart security cameras, smart forks that will tell you how to eat and what to eat, and smart beds that will turn off the lights when everyone is sleeping.</a:t>
            </a:r>
          </a:p>
          <a:p>
            <a:pPr algn="just"/>
            <a:r>
              <a:rPr lang="en-US" sz="1200" b="1" i="0" kern="1200" cap="none" dirty="0" smtClean="0">
                <a:solidFill>
                  <a:schemeClr val="tx1"/>
                </a:solidFill>
                <a:effectLst/>
                <a:latin typeface="+mn-lt"/>
                <a:ea typeface="+mn-ea"/>
                <a:cs typeface="+mn-cs"/>
              </a:rPr>
              <a:t>Trend 5: Finally, A Real Expansion Of Smart IoT</a:t>
            </a:r>
            <a:endParaRPr lang="en-US" sz="1200" b="0" i="0" kern="1200" cap="none" dirty="0" smtClean="0">
              <a:solidFill>
                <a:schemeClr val="tx1"/>
              </a:solidFill>
              <a:effectLst/>
              <a:latin typeface="+mn-lt"/>
              <a:ea typeface="+mn-ea"/>
              <a:cs typeface="+mn-cs"/>
            </a:endParaRPr>
          </a:p>
          <a:p>
            <a:pPr algn="just"/>
            <a:r>
              <a:rPr lang="en-US" sz="1200" b="0" i="0" kern="1200" dirty="0" smtClean="0">
                <a:solidFill>
                  <a:schemeClr val="tx1"/>
                </a:solidFill>
                <a:effectLst/>
                <a:latin typeface="+mn-lt"/>
                <a:ea typeface="+mn-ea"/>
                <a:cs typeface="+mn-cs"/>
              </a:rPr>
              <a:t>IoT is all about connectivity and processing, nothing will be a better example than smart cities, but smart cities have been in a bit of a holding pattern recently. Smart sensors around the neighborhood will record everything from walking routes, shared car use, building occupancy, sewage flow, and temperature choice 24/7 with the goal of creating a place that’s comfortable, convenient, safe, and clean for those who live there. Once the model is perfected, it could be the model for other smart neighborhoods and eventually smart cities.</a:t>
            </a:r>
            <a:r>
              <a:rPr lang="en-US" dirty="0" smtClean="0"/>
              <a:t/>
            </a:r>
            <a:br>
              <a:rPr lang="en-US" dirty="0" smtClean="0"/>
            </a:br>
            <a:r>
              <a:rPr lang="en-US" sz="1200" b="0" i="0" kern="1200" dirty="0" smtClean="0">
                <a:solidFill>
                  <a:schemeClr val="tx1"/>
                </a:solidFill>
                <a:effectLst/>
                <a:latin typeface="+mn-lt"/>
                <a:ea typeface="+mn-ea"/>
                <a:cs typeface="+mn-cs"/>
              </a:rPr>
              <a:t>The potential benefits for cities, however, make IoT technology especially compelling. Cities of all sizes are exploring how IoT can lead to better efficiency and safety, and this infrastructure is increasingly being rolled around the world. Transportation will likely lead this change, as bringing connectivity, intelligence and automation to roads and public transportation has proven to significantly improve efficiency and experience. One factor expected to play a role in smart city development will be 5G, making the lightning-fast transfer of streaming analytics more realistic. 5G rollouts will spur a race to build applications that tap into the numerous market opportunities it creates.</a:t>
            </a:r>
          </a:p>
          <a:p>
            <a:pPr algn="just"/>
            <a:r>
              <a:rPr lang="en-US" sz="1200" b="0" i="0" kern="1200" dirty="0" smtClean="0">
                <a:solidFill>
                  <a:schemeClr val="tx1"/>
                </a:solidFill>
                <a:effectLst/>
                <a:latin typeface="+mn-lt"/>
                <a:ea typeface="+mn-ea"/>
                <a:cs typeface="+mn-cs"/>
              </a:rPr>
              <a:t>Another area of spreading smart IoT is the auto industry with </a:t>
            </a:r>
            <a:r>
              <a:rPr lang="en-US" sz="1200" b="1" i="0" kern="1200" dirty="0" smtClean="0">
                <a:solidFill>
                  <a:schemeClr val="tx1"/>
                </a:solidFill>
                <a:effectLst/>
                <a:latin typeface="+mn-lt"/>
                <a:ea typeface="+mn-ea"/>
                <a:cs typeface="+mn-cs"/>
              </a:rPr>
              <a:t>self-driving cars</a:t>
            </a:r>
            <a:r>
              <a:rPr lang="en-US" sz="1200" b="0" i="0" kern="1200" dirty="0" smtClean="0">
                <a:solidFill>
                  <a:schemeClr val="tx1"/>
                </a:solidFill>
                <a:effectLst/>
                <a:latin typeface="+mn-lt"/>
                <a:ea typeface="+mn-ea"/>
                <a:cs typeface="+mn-cs"/>
              </a:rPr>
              <a:t> become a normal occurrence in the next few years, today tons of vehicles have a connected app that shows up to date diagnostic information about the car. This is done with IoT technology, which is the heart of the connected vehicle. Diagnostic information is not the only IoT advancement that we will see in the next year or so. Connected apps, voice search, and current traffic information are a few other things that will change the way we drive. </a:t>
            </a:r>
          </a:p>
          <a:p>
            <a:pPr algn="just"/>
            <a:r>
              <a:rPr lang="en-US" sz="1200" b="1" i="0" kern="1200" cap="none" dirty="0" smtClean="0">
                <a:solidFill>
                  <a:schemeClr val="tx1"/>
                </a:solidFill>
                <a:effectLst/>
                <a:latin typeface="+mn-lt"/>
                <a:ea typeface="+mn-ea"/>
                <a:cs typeface="+mn-cs"/>
              </a:rPr>
              <a:t>Trend 6: The Rise Of Industrial IoT &amp; Digital Twin Technology </a:t>
            </a:r>
          </a:p>
          <a:p>
            <a:pPr algn="just"/>
            <a:r>
              <a:rPr lang="en-US" sz="1200" b="0" i="0" kern="1200" dirty="0" smtClean="0">
                <a:solidFill>
                  <a:schemeClr val="tx1"/>
                </a:solidFill>
                <a:effectLst/>
                <a:latin typeface="+mn-lt"/>
                <a:ea typeface="+mn-ea"/>
                <a:cs typeface="+mn-cs"/>
              </a:rPr>
              <a:t>An amalgamation of technologies is pushing this new techno-industrial revolution, and IoT plays a big part in making manufacturing more efficient, less risky, and more profitable. Industrial IoT brings enhanced efficiency and productivity through data integration and analysis in a way that isn’t possible without an interconnected manufacturing process.</a:t>
            </a:r>
          </a:p>
          <a:p>
            <a:pPr algn="just"/>
            <a:r>
              <a:rPr lang="en-US" sz="1200" b="0" i="0" kern="1200" dirty="0" smtClean="0">
                <a:solidFill>
                  <a:schemeClr val="tx1"/>
                </a:solidFill>
                <a:effectLst/>
                <a:latin typeface="+mn-lt"/>
                <a:ea typeface="+mn-ea"/>
                <a:cs typeface="+mn-cs"/>
              </a:rPr>
              <a:t>Another notion that is gaining popularity is </a:t>
            </a:r>
            <a:r>
              <a:rPr lang="en-US" sz="1200" b="1" i="0" kern="1200" dirty="0" smtClean="0">
                <a:solidFill>
                  <a:schemeClr val="tx1"/>
                </a:solidFill>
                <a:effectLst/>
                <a:latin typeface="+mn-lt"/>
                <a:ea typeface="+mn-ea"/>
                <a:cs typeface="+mn-cs"/>
              </a:rPr>
              <a:t>“digital twin” technology</a:t>
            </a:r>
            <a:r>
              <a:rPr lang="en-US" sz="1200" b="0" i="0" kern="1200" dirty="0" smtClean="0">
                <a:solidFill>
                  <a:schemeClr val="tx1"/>
                </a:solidFill>
                <a:effectLst/>
                <a:latin typeface="+mn-lt"/>
                <a:ea typeface="+mn-ea"/>
                <a:cs typeface="+mn-cs"/>
              </a:rPr>
              <a:t>. Through its use, organizations can create a clear picture of how their IoT devices are interacting with the manufacturing process. This gives keen businesses insight into how the life cycle of their machines operates and allows them to predict changes that may be needed ahead of time. According to a Gartner survey, 48% of smart manufacturing adopters have made plans to make use of the digital twin concept.</a:t>
            </a:r>
          </a:p>
          <a:p>
            <a:pPr algn="just"/>
            <a:r>
              <a:rPr lang="en-US" sz="1200" b="1" i="0" kern="1200" cap="none" dirty="0" smtClean="0">
                <a:solidFill>
                  <a:schemeClr val="tx1"/>
                </a:solidFill>
                <a:effectLst/>
                <a:latin typeface="+mn-lt"/>
                <a:ea typeface="+mn-ea"/>
                <a:cs typeface="+mn-cs"/>
              </a:rPr>
              <a:t>Trend 7: More Movement To The Edge</a:t>
            </a:r>
          </a:p>
          <a:p>
            <a:pPr algn="just"/>
            <a:r>
              <a:rPr lang="en-US" sz="1200" b="1" i="0" kern="1200" dirty="0" smtClean="0">
                <a:solidFill>
                  <a:schemeClr val="tx1"/>
                </a:solidFill>
                <a:effectLst/>
                <a:latin typeface="+mn-lt"/>
                <a:ea typeface="+mn-ea"/>
                <a:cs typeface="+mn-cs"/>
              </a:rPr>
              <a:t>Edge computing</a:t>
            </a:r>
            <a:r>
              <a:rPr lang="en-US" sz="1200" b="0" i="0" kern="1200" dirty="0" smtClean="0">
                <a:solidFill>
                  <a:schemeClr val="tx1"/>
                </a:solidFill>
                <a:effectLst/>
                <a:latin typeface="+mn-lt"/>
                <a:ea typeface="+mn-ea"/>
                <a:cs typeface="+mn-cs"/>
              </a:rPr>
              <a:t> is a technology that distributes the load of processing and moved it closer to the edge of the network (sensors in case of IoT). The benefits of using fog computing are very attractive to IoT solution providers. Some of these benefits allow users to minimize latency, conserve network bandwidth, operate reliably with quick decisions, collect and secure a wide range of data, and move data to the best place for processing with better analysis and insights of local data. Edge computing has been on the rise in recent years, but the growing scope of IoT technology will make this move even more pronounced. Two factors are leading this change: </a:t>
            </a:r>
          </a:p>
          <a:p>
            <a:pPr algn="just"/>
            <a:r>
              <a:rPr lang="en-US" sz="1200" b="0" i="0" kern="1200" dirty="0" smtClean="0">
                <a:solidFill>
                  <a:schemeClr val="tx1"/>
                </a:solidFill>
                <a:effectLst/>
                <a:latin typeface="+mn-lt"/>
                <a:ea typeface="+mn-ea"/>
                <a:cs typeface="+mn-cs"/>
              </a:rPr>
              <a:t>Powerful edge devices in various form factors are becoming more affordable.</a:t>
            </a:r>
          </a:p>
          <a:p>
            <a:pPr algn="just"/>
            <a:r>
              <a:rPr lang="en-US" sz="1200" b="0" i="0" kern="1200" dirty="0" smtClean="0">
                <a:solidFill>
                  <a:schemeClr val="tx1"/>
                </a:solidFill>
                <a:effectLst/>
                <a:latin typeface="+mn-lt"/>
                <a:ea typeface="+mn-ea"/>
                <a:cs typeface="+mn-cs"/>
              </a:rPr>
              <a:t>Centralized infrastructure is becoming more stressed. </a:t>
            </a:r>
          </a:p>
          <a:p>
            <a:pPr algn="just"/>
            <a:r>
              <a:rPr lang="en-US" sz="1200" b="0" i="0" kern="1200" dirty="0" smtClean="0">
                <a:solidFill>
                  <a:schemeClr val="tx1"/>
                </a:solidFill>
                <a:effectLst/>
                <a:latin typeface="+mn-lt"/>
                <a:ea typeface="+mn-ea"/>
                <a:cs typeface="+mn-cs"/>
              </a:rPr>
              <a:t>Edge computing also makes on-device AI a realistic proposition, as it allows companies to leverage real-time data sets instead of having to sift through terabytes of data in a centralized cloud in real-time. Over the coming years and even decades, it’s likely that tech will shift to a balance between the cloud and more distributed, edge-powered devices. </a:t>
            </a:r>
          </a:p>
          <a:p>
            <a:pPr algn="just"/>
            <a:r>
              <a:rPr lang="en-US" sz="1200" b="0" i="0" kern="1200" dirty="0" smtClean="0">
                <a:solidFill>
                  <a:schemeClr val="tx1"/>
                </a:solidFill>
                <a:effectLst/>
                <a:latin typeface="+mn-lt"/>
                <a:ea typeface="+mn-ea"/>
                <a:cs typeface="+mn-cs"/>
              </a:rPr>
              <a:t>Hardware manufacturers are building specific infrastructure for the edge deigned to be more physically rugged and secure, and security vendors will start to offer endpoint security solutions to their existing services to prevent data loss, give insights into network health and threat protection, include privileged user control and application whitelisting and control, that will help in the fast adoption and spread of edge computing implementations by businesses.</a:t>
            </a:r>
          </a:p>
          <a:p>
            <a:pPr algn="just"/>
            <a:r>
              <a:rPr lang="en-US" sz="1200" b="1" i="0" kern="1200" cap="none" dirty="0" smtClean="0">
                <a:solidFill>
                  <a:schemeClr val="tx1"/>
                </a:solidFill>
                <a:effectLst/>
                <a:latin typeface="+mn-lt"/>
                <a:ea typeface="+mn-ea"/>
                <a:cs typeface="+mn-cs"/>
              </a:rPr>
              <a:t>Trend 8: IoT Focus On Security Using Blockchain</a:t>
            </a:r>
          </a:p>
          <a:p>
            <a:pPr algn="just"/>
            <a:r>
              <a:rPr lang="en-US" sz="1200" b="0" i="0" kern="1200" dirty="0" smtClean="0">
                <a:solidFill>
                  <a:schemeClr val="tx1"/>
                </a:solidFill>
                <a:effectLst/>
                <a:latin typeface="+mn-lt"/>
                <a:ea typeface="+mn-ea"/>
                <a:cs typeface="+mn-cs"/>
              </a:rPr>
              <a:t>The IoT tech market will see a renewed focus on security as complex safety challenges crop up. These complexities stem from the diverse and distributed nature of the technology. The number of Internet-connected devices has breached the 26 billion mark. Device and IoT network hacking will become commonplace in 2020. It is up to network operators to stop intruders from doing their business.</a:t>
            </a:r>
          </a:p>
          <a:p>
            <a:pPr algn="just"/>
            <a:r>
              <a:rPr lang="en-US" sz="1200" b="0" i="0" kern="1200" dirty="0" smtClean="0">
                <a:solidFill>
                  <a:schemeClr val="tx1"/>
                </a:solidFill>
                <a:effectLst/>
                <a:latin typeface="+mn-lt"/>
                <a:ea typeface="+mn-ea"/>
                <a:cs typeface="+mn-cs"/>
              </a:rPr>
              <a:t>The current centralized architecture of IoT is one of the main reasons for the vulnerability of IoT networks. With billions of devices connected and more to be added, IoT is a big target for cyber-attacks, which makes security extremely important.</a:t>
            </a:r>
          </a:p>
          <a:p>
            <a:pPr algn="just"/>
            <a:r>
              <a:rPr lang="en-US" sz="1200" b="1" i="0" kern="1200" dirty="0" smtClean="0">
                <a:solidFill>
                  <a:schemeClr val="tx1"/>
                </a:solidFill>
                <a:effectLst/>
                <a:latin typeface="+mn-lt"/>
                <a:ea typeface="+mn-ea"/>
                <a:cs typeface="+mn-cs"/>
              </a:rPr>
              <a:t>Blockchain</a:t>
            </a:r>
            <a:r>
              <a:rPr lang="en-US" sz="1200" b="0" i="0" kern="1200" dirty="0" smtClean="0">
                <a:solidFill>
                  <a:schemeClr val="tx1"/>
                </a:solidFill>
                <a:effectLst/>
                <a:latin typeface="+mn-lt"/>
                <a:ea typeface="+mn-ea"/>
                <a:cs typeface="+mn-cs"/>
              </a:rPr>
              <a:t> offers new hope for</a:t>
            </a:r>
            <a:r>
              <a:rPr lang="en-US" sz="1200" b="0" i="0" u="none" strike="noStrike" kern="1200" dirty="0" smtClean="0">
                <a:solidFill>
                  <a:schemeClr val="tx1"/>
                </a:solidFill>
                <a:effectLst/>
                <a:latin typeface="+mn-lt"/>
                <a:ea typeface="+mn-ea"/>
                <a:cs typeface="+mn-cs"/>
                <a:hlinkClick r:id="rId3"/>
              </a:rPr>
              <a:t> IoT security</a:t>
            </a:r>
            <a:r>
              <a:rPr lang="en-US" sz="1200" b="0" i="0" kern="1200" dirty="0" smtClean="0">
                <a:solidFill>
                  <a:schemeClr val="tx1"/>
                </a:solidFill>
                <a:effectLst/>
                <a:latin typeface="+mn-lt"/>
                <a:ea typeface="+mn-ea"/>
                <a:cs typeface="+mn-cs"/>
              </a:rPr>
              <a:t> for several reasons. First, blockchain is public, everyone participating in the network of nodes of the blockchain network can see the blocks and the transactions stored and approves them, although users can still have private keys to control transactions. Second, blockchain is decentralized, so there is no single authority that can approve the transactions eliminating Single Point of Failure (SPOF) weakness. Third and most importantly, it’s secure—the database can only be extended and previous records cannot be changed.</a:t>
            </a:r>
          </a:p>
          <a:p>
            <a:pPr algn="just"/>
            <a:r>
              <a:rPr lang="en-US" sz="1200" b="0" i="0" kern="1200" dirty="0" smtClean="0">
                <a:solidFill>
                  <a:schemeClr val="tx1"/>
                </a:solidFill>
                <a:effectLst/>
                <a:latin typeface="+mn-lt"/>
                <a:ea typeface="+mn-ea"/>
                <a:cs typeface="+mn-cs"/>
              </a:rPr>
              <a:t>In the coming years, manufacturers will recognize the benefits of having blockchain technology embedded in all devices and compete for labels like “Blockchain Certified”.</a:t>
            </a:r>
          </a:p>
          <a:p>
            <a:pPr algn="just"/>
            <a:r>
              <a:rPr lang="en-US" sz="1200" b="1" i="0" kern="1200" cap="none" dirty="0" smtClean="0">
                <a:solidFill>
                  <a:schemeClr val="tx1"/>
                </a:solidFill>
                <a:effectLst/>
                <a:latin typeface="+mn-lt"/>
                <a:ea typeface="+mn-ea"/>
                <a:cs typeface="+mn-cs"/>
              </a:rPr>
              <a:t>Trend 9: More Social, Legal, And Ethical Issues</a:t>
            </a:r>
          </a:p>
          <a:p>
            <a:pPr algn="just"/>
            <a:r>
              <a:rPr lang="en-US" sz="1200" b="0" i="0" kern="1200" dirty="0" smtClean="0">
                <a:solidFill>
                  <a:schemeClr val="tx1"/>
                </a:solidFill>
                <a:effectLst/>
                <a:latin typeface="+mn-lt"/>
                <a:ea typeface="+mn-ea"/>
                <a:cs typeface="+mn-cs"/>
              </a:rPr>
              <a:t>IoT devices represent a largely unregulated new technology. IoT will inevitably find itself facing social and legal questions in the near future. This is particularly relevant for data collected by these devices, which may soon find itself falling under the umbrella of the </a:t>
            </a:r>
            <a:r>
              <a:rPr lang="en-US" sz="1200" b="1" i="0" kern="1200" dirty="0" smtClean="0">
                <a:solidFill>
                  <a:schemeClr val="tx1"/>
                </a:solidFill>
                <a:effectLst/>
                <a:latin typeface="+mn-lt"/>
                <a:ea typeface="+mn-ea"/>
                <a:cs typeface="+mn-cs"/>
              </a:rPr>
              <a:t>General Data Protection Regulation</a:t>
            </a:r>
            <a:r>
              <a:rPr lang="en-US" sz="1200" b="0" i="0" kern="1200" dirty="0" smtClean="0">
                <a:solidFill>
                  <a:schemeClr val="tx1"/>
                </a:solidFill>
                <a:effectLst/>
                <a:latin typeface="+mn-lt"/>
                <a:ea typeface="+mn-ea"/>
                <a:cs typeface="+mn-cs"/>
              </a:rPr>
              <a:t> (GDPR). This regulation regarding the handling of personal data and privacy in the European Union, the GDPR extends its reach beyond the European region. Any business that wants to successfully operate within the EU will need to comply with the guidelines laid out in its 88-page document. Security issues are essential when it comes to the legal regulation of personal data. Development teams can ensure the required level of security and compliance on various levels, including data encryption, active consent, various means of verification and other mechanisms. Their goal is to collect data legitimately and keep its accessibility, processing, and storage to a minimum that is dictated by the software product. </a:t>
            </a:r>
          </a:p>
          <a:p>
            <a:pPr algn="just"/>
            <a:r>
              <a:rPr lang="en-US" sz="1200" b="1" i="0" kern="1200" cap="none" dirty="0" smtClean="0">
                <a:solidFill>
                  <a:schemeClr val="tx1"/>
                </a:solidFill>
                <a:effectLst/>
                <a:latin typeface="+mn-lt"/>
                <a:ea typeface="+mn-ea"/>
                <a:cs typeface="+mn-cs"/>
              </a:rPr>
              <a:t>Trend 10: Standardization Still A Problem</a:t>
            </a:r>
            <a:r>
              <a:rPr lang="en-US" sz="1200" b="0" i="0" kern="1200" cap="all" dirty="0" smtClean="0">
                <a:solidFill>
                  <a:schemeClr val="tx1"/>
                </a:solidFill>
                <a:effectLst/>
                <a:latin typeface="+mn-lt"/>
                <a:ea typeface="+mn-ea"/>
                <a:cs typeface="+mn-cs"/>
              </a:rPr>
              <a:t> </a:t>
            </a:r>
          </a:p>
          <a:p>
            <a:pPr algn="just"/>
            <a:r>
              <a:rPr lang="en-US" sz="1200" b="0" i="0" kern="1200" dirty="0" smtClean="0">
                <a:solidFill>
                  <a:schemeClr val="tx1"/>
                </a:solidFill>
                <a:effectLst/>
                <a:latin typeface="+mn-lt"/>
                <a:ea typeface="+mn-ea"/>
                <a:cs typeface="+mn-cs"/>
              </a:rPr>
              <a:t>Standardization is one of the biggest challenges facing the growth of IoT—it’s a battle among industry leaders who would like to dominate the market of IoT at an early stage. But what we have now is a case of fragmentation. One possible solution is to have a limited number of vendors dominating the market, allowing customers to select one and stick to it for any additional connected devices, similar to the case of operating systems we have now have with Windows, Mac, and Linux for example, where there are no cross-platform standards.</a:t>
            </a:r>
          </a:p>
          <a:p>
            <a:pPr algn="just"/>
            <a:r>
              <a:rPr lang="en-US" sz="1200" b="0" i="0" kern="1200" dirty="0" smtClean="0">
                <a:solidFill>
                  <a:schemeClr val="tx1"/>
                </a:solidFill>
                <a:effectLst/>
                <a:latin typeface="+mn-lt"/>
                <a:ea typeface="+mn-ea"/>
                <a:cs typeface="+mn-cs"/>
              </a:rPr>
              <a:t>To understand the difficulty of standardization, we need to deal with all three categories in the standardization process: Platform, Connectivity, and Applications. In the case of the platform, we deal with UX/UI and analytic tools, while connectivity deals with customer’s contact points with devices, and last, applications are the home of the applications which control, collect and analyze data. All three categories are inter-related and we need them all, missing one will break that model and stall the standardization process. There is no way to solve the problem of fragmentation without a strong push by organizations like IEEE or government regulations to have common standards for IoT devices.</a:t>
            </a:r>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88</a:t>
            </a:fld>
            <a:endParaRPr lang="en-US"/>
          </a:p>
        </p:txBody>
      </p:sp>
    </p:spTree>
    <p:extLst>
      <p:ext uri="{BB962C8B-B14F-4D97-AF65-F5344CB8AC3E}">
        <p14:creationId xmlns:p14="http://schemas.microsoft.com/office/powerpoint/2010/main" val="3130649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89</a:t>
            </a:fld>
            <a:endParaRPr lang="en-US"/>
          </a:p>
        </p:txBody>
      </p:sp>
    </p:spTree>
    <p:extLst>
      <p:ext uri="{BB962C8B-B14F-4D97-AF65-F5344CB8AC3E}">
        <p14:creationId xmlns:p14="http://schemas.microsoft.com/office/powerpoint/2010/main" val="4681458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90</a:t>
            </a:fld>
            <a:endParaRPr lang="en-US"/>
          </a:p>
        </p:txBody>
      </p:sp>
    </p:spTree>
    <p:extLst>
      <p:ext uri="{BB962C8B-B14F-4D97-AF65-F5344CB8AC3E}">
        <p14:creationId xmlns:p14="http://schemas.microsoft.com/office/powerpoint/2010/main" val="1628074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91</a:t>
            </a:fld>
            <a:endParaRPr lang="en-US"/>
          </a:p>
        </p:txBody>
      </p:sp>
    </p:spTree>
    <p:extLst>
      <p:ext uri="{BB962C8B-B14F-4D97-AF65-F5344CB8AC3E}">
        <p14:creationId xmlns:p14="http://schemas.microsoft.com/office/powerpoint/2010/main" val="6181386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92</a:t>
            </a:fld>
            <a:endParaRPr lang="en-US"/>
          </a:p>
        </p:txBody>
      </p:sp>
    </p:spTree>
    <p:extLst>
      <p:ext uri="{BB962C8B-B14F-4D97-AF65-F5344CB8AC3E}">
        <p14:creationId xmlns:p14="http://schemas.microsoft.com/office/powerpoint/2010/main" val="417530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dirty="0" smtClean="0">
                <a:latin typeface="Comic Sans MS" panose="030F0702030302020204" pitchFamily="66" charset="0"/>
              </a:rPr>
              <a:t>IEEE IoT, 2015</a:t>
            </a:r>
          </a:p>
          <a:p>
            <a:pPr algn="just"/>
            <a:endParaRPr lang="en-US" dirty="0" smtClean="0">
              <a:latin typeface="Comic Sans MS" panose="030F0702030302020204" pitchFamily="66" charset="0"/>
            </a:endParaRPr>
          </a:p>
          <a:p>
            <a:pPr algn="just"/>
            <a:r>
              <a:rPr lang="en-US" dirty="0" smtClean="0">
                <a:latin typeface="Comic Sans MS" panose="030F0702030302020204" pitchFamily="66" charset="0"/>
              </a:rPr>
              <a:t>An IoT is a network that </a:t>
            </a:r>
            <a:r>
              <a:rPr lang="en-US" dirty="0" smtClean="0">
                <a:solidFill>
                  <a:srgbClr val="FF0000"/>
                </a:solidFill>
                <a:latin typeface="Comic Sans MS" panose="030F0702030302020204" pitchFamily="66" charset="0"/>
              </a:rPr>
              <a:t>connects uniquely identifiable ‘Things’</a:t>
            </a:r>
            <a:r>
              <a:rPr lang="en-US" dirty="0" smtClean="0">
                <a:latin typeface="Comic Sans MS" panose="030F0702030302020204" pitchFamily="66" charset="0"/>
              </a:rPr>
              <a:t> to the Internet. The ‘Things’ have sensing/actuation and potential programmability capabilities. Through the exploitation of unique identification and sensing, information about the ‘Thing’ can be collected and the state of the ‘Thing’ can be changed from anywhere, anytime, by anything.”</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a:t>
            </a:fld>
            <a:endParaRPr lang="en-US"/>
          </a:p>
        </p:txBody>
      </p:sp>
    </p:spTree>
    <p:extLst>
      <p:ext uri="{BB962C8B-B14F-4D97-AF65-F5344CB8AC3E}">
        <p14:creationId xmlns:p14="http://schemas.microsoft.com/office/powerpoint/2010/main" val="9525522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93</a:t>
            </a:fld>
            <a:endParaRPr lang="en-US"/>
          </a:p>
        </p:txBody>
      </p:sp>
    </p:spTree>
    <p:extLst>
      <p:ext uri="{BB962C8B-B14F-4D97-AF65-F5344CB8AC3E}">
        <p14:creationId xmlns:p14="http://schemas.microsoft.com/office/powerpoint/2010/main" val="1379772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does not </a:t>
            </a:r>
            <a:r>
              <a:rPr lang="en-US" dirty="0" err="1" smtClean="0"/>
              <a:t>gartner</a:t>
            </a:r>
            <a:r>
              <a:rPr lang="en-US" dirty="0" smtClean="0"/>
              <a:t> hype cycle 2019 include </a:t>
            </a:r>
            <a:r>
              <a:rPr lang="en-US" dirty="0" err="1" smtClean="0"/>
              <a:t>iot</a:t>
            </a:r>
            <a:r>
              <a:rPr lang="en-US" dirty="0" smtClean="0"/>
              <a:t>?</a:t>
            </a:r>
          </a:p>
          <a:p>
            <a:pPr marL="228600" indent="-228600">
              <a:buAutoNum type="arabicPeriod"/>
            </a:pPr>
            <a:r>
              <a:rPr lang="en-US" sz="1200" b="1" i="0" u="none" strike="noStrike" kern="1200" dirty="0" smtClean="0">
                <a:solidFill>
                  <a:schemeClr val="tx1"/>
                </a:solidFill>
                <a:effectLst/>
                <a:latin typeface="+mn-lt"/>
                <a:ea typeface="+mn-ea"/>
                <a:cs typeface="+mn-cs"/>
              </a:rPr>
              <a:t>Edge AI</a:t>
            </a:r>
            <a:r>
              <a:rPr lang="en-US" sz="1200" b="0" i="0" kern="1200" dirty="0" smtClean="0">
                <a:solidFill>
                  <a:schemeClr val="tx1"/>
                </a:solidFill>
                <a:effectLst/>
                <a:latin typeface="+mn-lt"/>
                <a:ea typeface="+mn-ea"/>
                <a:cs typeface="+mn-cs"/>
              </a:rPr>
              <a:t> – Edge AI refers to the use of AI techniques embedded in IoT endpoints, gateways, and edge devices, in applications ranging from autonomous vehicles to streaming analytics. (</a:t>
            </a:r>
            <a:r>
              <a:rPr lang="en-US" dirty="0" smtClean="0">
                <a:hlinkClick r:id="rId3"/>
              </a:rPr>
              <a:t>https://www.enterpriseirregulars.com/144131/whats-new-in-gartners-hype-cycle-for-ai-2019/</a:t>
            </a:r>
            <a:r>
              <a:rPr lang="en-US" sz="1200" b="0" i="0" kern="1200" dirty="0" smtClean="0">
                <a:solidFill>
                  <a:schemeClr val="tx1"/>
                </a:solidFill>
                <a:effectLst/>
                <a:latin typeface="+mn-lt"/>
                <a:ea typeface="+mn-ea"/>
                <a:cs typeface="+mn-cs"/>
              </a:rPr>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94</a:t>
            </a:fld>
            <a:endParaRPr lang="en-US"/>
          </a:p>
        </p:txBody>
      </p:sp>
    </p:spTree>
    <p:extLst>
      <p:ext uri="{BB962C8B-B14F-4D97-AF65-F5344CB8AC3E}">
        <p14:creationId xmlns:p14="http://schemas.microsoft.com/office/powerpoint/2010/main" val="8294195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95</a:t>
            </a:fld>
            <a:endParaRPr lang="en-US"/>
          </a:p>
        </p:txBody>
      </p:sp>
    </p:spTree>
    <p:extLst>
      <p:ext uri="{BB962C8B-B14F-4D97-AF65-F5344CB8AC3E}">
        <p14:creationId xmlns:p14="http://schemas.microsoft.com/office/powerpoint/2010/main" val="3729810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10</a:t>
            </a:fld>
            <a:endParaRPr lang="en-US"/>
          </a:p>
        </p:txBody>
      </p:sp>
    </p:spTree>
    <p:extLst>
      <p:ext uri="{BB962C8B-B14F-4D97-AF65-F5344CB8AC3E}">
        <p14:creationId xmlns:p14="http://schemas.microsoft.com/office/powerpoint/2010/main" val="2681578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11</a:t>
            </a:fld>
            <a:endParaRPr lang="en-US"/>
          </a:p>
        </p:txBody>
      </p:sp>
    </p:spTree>
    <p:extLst>
      <p:ext uri="{BB962C8B-B14F-4D97-AF65-F5344CB8AC3E}">
        <p14:creationId xmlns:p14="http://schemas.microsoft.com/office/powerpoint/2010/main" val="232080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9439" y="1596540"/>
            <a:ext cx="10383940" cy="1527050"/>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802226" y="3429000"/>
            <a:ext cx="10799297" cy="1221640"/>
          </a:xfrm>
        </p:spPr>
        <p:txBody>
          <a:bodyPr>
            <a:normAutofit/>
          </a:bodyPr>
          <a:lstStyle>
            <a:lvl1pPr marL="0" indent="0" algn="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7E51E2-2309-45FF-B90D-78F778AAABB2}" type="datetime1">
              <a:rPr lang="en-US" smtClean="0"/>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03001081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F27CEE-4E6D-4D7D-9857-5DDD197E1813}" type="datetime1">
              <a:rPr lang="en-US" smtClean="0"/>
              <a:t>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525604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A3AF8A-B752-4E7E-8273-0FC9C28113BA}" type="datetime1">
              <a:rPr lang="en-US" smtClean="0"/>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2812917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955BF6-B3C4-4FCD-8F03-4E5AB7EDEDD5}" type="datetime1">
              <a:rPr lang="en-US" smtClean="0"/>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9643490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1390650" y="6453386"/>
            <a:ext cx="1204572" cy="404614"/>
          </a:xfrm>
          <a:prstGeom prst="rect">
            <a:avLst/>
          </a:prstGeom>
        </p:spPr>
        <p:txBody>
          <a:bodyPr/>
          <a:lstStyle/>
          <a:p>
            <a:fld id="{2273CEC3-7591-480F-865A-DC345338B069}" type="datetime1">
              <a:rPr lang="en-US" smtClean="0"/>
              <a:t>2/9/2020</a:t>
            </a:fld>
            <a:endParaRPr lang="en-US"/>
          </a:p>
        </p:txBody>
      </p:sp>
      <p:sp>
        <p:nvSpPr>
          <p:cNvPr id="4" name="Footer Placeholder 3"/>
          <p:cNvSpPr>
            <a:spLocks noGrp="1"/>
          </p:cNvSpPr>
          <p:nvPr>
            <p:ph type="ftr" sz="quarter" idx="11"/>
          </p:nvPr>
        </p:nvSpPr>
        <p:spPr>
          <a:xfrm>
            <a:off x="2893564" y="6453386"/>
            <a:ext cx="6280830" cy="40461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058733390"/>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2227" y="374901"/>
            <a:ext cx="10791153"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802227" y="1901951"/>
            <a:ext cx="10791153" cy="4428445"/>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89A68B-25CE-4A16-8A87-8FD82AF11D79}" type="datetime1">
              <a:rPr lang="en-US" smtClean="0"/>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537842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38295" y="527605"/>
            <a:ext cx="8958692" cy="916230"/>
          </a:xfrm>
          <a:noFill/>
        </p:spPr>
        <p:txBody>
          <a:bodyPr>
            <a:normAutofit/>
          </a:bodyPr>
          <a:lstStyle>
            <a:lvl1pPr algn="l">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838295" y="1596540"/>
            <a:ext cx="8958691" cy="4733854"/>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253057-D06D-41CC-8EC0-DE3D1F0CCDCA}" type="datetime1">
              <a:rPr lang="en-US" smtClean="0"/>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39893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A02A1-772F-484F-8098-BA4309674A98}" type="datetime1">
              <a:rPr lang="en-US" smtClean="0"/>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138493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AB1640-0C55-4EE7-9040-B33625E8CD74}" type="datetime1">
              <a:rPr lang="en-US" smtClean="0"/>
              <a:t>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347315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19" y="374901"/>
            <a:ext cx="11198367"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598620" y="1901950"/>
            <a:ext cx="5397899" cy="610820"/>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8621" y="2512771"/>
            <a:ext cx="5397897"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0" y="1882908"/>
            <a:ext cx="5633547" cy="63976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96001" y="2512771"/>
            <a:ext cx="5633545"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7D7BA3-DDD8-4AE0-9654-EBD39D380DD4}" type="datetime1">
              <a:rPr lang="en-US" smtClean="0"/>
              <a:t>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5688701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10F05C-1649-4640-B0D4-B6904671C040}" type="datetime1">
              <a:rPr lang="en-US" smtClean="0"/>
              <a:t>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738615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BA65CB-F34A-4CE0-8935-5B3CBF1079BA}" type="datetime1">
              <a:rPr lang="en-US" smtClean="0"/>
              <a:t>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534674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C8F0C6-F005-447C-A4DA-E6A93F9B8922}" type="datetime1">
              <a:rPr lang="en-US" smtClean="0"/>
              <a:t>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361957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D8431-11A8-4C24-BBED-39DBB13E78CA}" type="datetime1">
              <a:rPr lang="en-US" smtClean="0"/>
              <a:t>2/9/2020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92104376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ransition>
    <p:fade thruBlk="1"/>
  </p:transition>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blueapp.io/blog/a-brief-history-of-io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hyperlink" Target="http://blueapp.io/blog/a-brief-history-of-io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hyperlink" Target="http://blueapp.io/blog/a-brief-history-of-io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hyperlink" Target="http://blueapp.io/blog/a-brief-history-of-io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hyperlink" Target="http://blueapp.io/blog/a-brief-history-of-io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hyperlink" Target="http://blueapp.io/blog/a-brief-history-of-io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hyperlink" Target="http://blueapp.io/blog/a-brief-history-of-io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iottechtrends.com/history-of-io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www.postscapes.com/iot-sensors-actuator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business.att.com/learn/research-reports/whats-an-iot-platform-and-what-role-does-it-play.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educba.com/iot-platfor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www.meee-services.com/category/artificial-intelligenc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bluebonnetelectric.coop/Community/News/articles/2016/Magazine-Stories/HOME,-SMART-HOME-Trends-in-residential-technology"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hyperlink" Target="../Clips/smart%20home.mp4"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www.quora.com/Why-the-boom-of-wearable-device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s://www.ifpenergiesnouvelles.com/article/smart-city-energy-challenges-facing-sustainable-cities" TargetMode="External"/><Relationship Id="rId1" Type="http://schemas.openxmlformats.org/officeDocument/2006/relationships/slideLayout" Target="../slideLayouts/slideLayout2.xml"/><Relationship Id="rId4" Type="http://schemas.openxmlformats.org/officeDocument/2006/relationships/hyperlink" Target="../Clips/smart%20city.mp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www.powerelectronicsnews.com/technology/is-your-smart-grid-secure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seekmomentum.com/blog/page/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sentinelassam.com/editorial/intelligent-transportation-system-and-smart-city-4/"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www.researchgate.net/figure/Function-of-connected-car_fig1_323258412"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hyperlink" Target="http://www.yole.fr/IoT_Seminar_Yole_FraunhoferEMFT.aspx"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tmrblog.com/smart-retail-systems-market-iot-influence-the-future-of-retail-stor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hyperlink" Target="https://www.ecubix.com/smart-supply-chain-solution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s://stock.adobe.com/images/internet-of-things-agriculture-concept-smart-farming-smart-agriculture-icon-of-smart-farming-concept-illustration/127831696?as_campaign=ftmigration2&amp;as_channel=dpcft&amp;as_campclass=brand&amp;as_source=ft_web&amp;as_camptype=acquisition&amp;as_audience=users&amp;as_content=closure_asset-detail-pag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internet-of-things-research.eu/about_iot.ht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https://towardsdatascience.com/internet-of-things-booming-15-trillion-market-88fde1da2113"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iscoperi.com/iot_devices_marke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78.xml.rels><?xml version="1.0" encoding="UTF-8" standalone="yes"?>
<Relationships xmlns="http://schemas.openxmlformats.org/package/2006/relationships"><Relationship Id="rId3" Type="http://schemas.openxmlformats.org/officeDocument/2006/relationships/hyperlink" Target="https://discoperi.com/iot_devices_marke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9.xml.rels><?xml version="1.0" encoding="UTF-8" standalone="yes"?>
<Relationships xmlns="http://schemas.openxmlformats.org/package/2006/relationships"><Relationship Id="rId3" Type="http://schemas.openxmlformats.org/officeDocument/2006/relationships/hyperlink" Target="https://dreamziot.com/the-upcoming-iot-market/"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8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gartner.com/en/newsroom/press-releases/2018-11-07-gartner-identifies-top-10-strategic-iot-technologies-and-trends"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financesonline.com/iot-trends/"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crn.com/slide-shows/internet-of-things/5-emerging-iot-trends-to-watch-in-2020/6"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medium.com/datadriveninvestor/top-iot-trends-that-will-be-dominating-2020-3cbd4678da2e"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hyperlink" Target="https://gartner.com/iot-trend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hyperlink" Target="https://gartner.com/iot-trends/"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hyperlink" Target="https://gartner.com/iot-trends/"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hyperlink" Target="https://gartner.com/iot-trend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hyperlink" Target="https://gartner.com/iot-trend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hyperlink" Target="https://gartner.com/iot-trends/"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647" y="1569245"/>
            <a:ext cx="5303903" cy="1527050"/>
          </a:xfrm>
        </p:spPr>
        <p:txBody>
          <a:bodyPr>
            <a:normAutofit/>
          </a:bodyPr>
          <a:lstStyle/>
          <a:p>
            <a:pPr algn="ctr"/>
            <a:r>
              <a:rPr lang="en-US" dirty="0" smtClean="0">
                <a:latin typeface="Comic Sans MS" panose="030F0702030302020204" pitchFamily="66" charset="0"/>
              </a:rPr>
              <a:t>Internet of Things</a:t>
            </a:r>
            <a:endParaRPr lang="en-US" dirty="0">
              <a:latin typeface="Comic Sans MS" panose="030F0702030302020204" pitchFamily="66" charset="0"/>
            </a:endParaRPr>
          </a:p>
        </p:txBody>
      </p:sp>
      <p:sp>
        <p:nvSpPr>
          <p:cNvPr id="3" name="Subtitle 2"/>
          <p:cNvSpPr>
            <a:spLocks noGrp="1"/>
          </p:cNvSpPr>
          <p:nvPr>
            <p:ph type="subTitle" idx="1"/>
          </p:nvPr>
        </p:nvSpPr>
        <p:spPr>
          <a:xfrm>
            <a:off x="2349553" y="3333465"/>
            <a:ext cx="7006092" cy="3100589"/>
          </a:xfrm>
        </p:spPr>
        <p:txBody>
          <a:bodyPr>
            <a:normAutofit/>
          </a:bodyPr>
          <a:lstStyle/>
          <a:p>
            <a:pPr algn="ctr"/>
            <a:r>
              <a:rPr lang="en-US" b="1" dirty="0" smtClean="0">
                <a:latin typeface="Comic Sans MS" panose="030F0702030302020204" pitchFamily="66" charset="0"/>
              </a:rPr>
              <a:t>Introduction and Basic Concepts</a:t>
            </a:r>
          </a:p>
          <a:p>
            <a:pPr algn="ctr"/>
            <a:endParaRPr lang="en-US" b="1" dirty="0"/>
          </a:p>
          <a:p>
            <a:pPr algn="ctr"/>
            <a:r>
              <a:rPr lang="en-US" dirty="0" smtClean="0">
                <a:latin typeface="Comic Sans MS" panose="030F0702030302020204" pitchFamily="66" charset="0"/>
              </a:rPr>
              <a:t>Mehdi </a:t>
            </a:r>
            <a:r>
              <a:rPr lang="en-US" dirty="0" err="1" smtClean="0">
                <a:latin typeface="Comic Sans MS" panose="030F0702030302020204" pitchFamily="66" charset="0"/>
              </a:rPr>
              <a:t>Rasti</a:t>
            </a:r>
            <a:endParaRPr lang="en-US" dirty="0" smtClean="0">
              <a:latin typeface="Comic Sans MS" panose="030F0702030302020204" pitchFamily="66" charset="0"/>
            </a:endParaRPr>
          </a:p>
          <a:p>
            <a:pPr algn="ctr"/>
            <a:r>
              <a:rPr lang="en-US" dirty="0" err="1" smtClean="0">
                <a:latin typeface="Comic Sans MS" panose="030F0702030302020204" pitchFamily="66" charset="0"/>
              </a:rPr>
              <a:t>Amirkabir</a:t>
            </a:r>
            <a:r>
              <a:rPr lang="en-US" dirty="0" smtClean="0">
                <a:latin typeface="Comic Sans MS" panose="030F0702030302020204" pitchFamily="66" charset="0"/>
              </a:rPr>
              <a:t> University of Technology</a:t>
            </a:r>
          </a:p>
          <a:p>
            <a:pPr algn="ctr"/>
            <a:endParaRPr lang="en-US" dirty="0" smtClean="0">
              <a:latin typeface="Comic Sans MS" panose="030F0702030302020204" pitchFamily="66" charset="0"/>
            </a:endParaRPr>
          </a:p>
          <a:p>
            <a:pPr algn="ctr"/>
            <a:r>
              <a:rPr lang="en-US" sz="2400" dirty="0" smtClean="0">
                <a:latin typeface="Comic Sans MS" panose="030F0702030302020204" pitchFamily="66" charset="0"/>
              </a:rPr>
              <a:t>spring-2020</a:t>
            </a:r>
            <a:endParaRPr lang="en-US" sz="2400" dirty="0">
              <a:latin typeface="Comic Sans MS" panose="030F0702030302020204" pitchFamily="66" charset="0"/>
            </a:endParaRPr>
          </a:p>
        </p:txBody>
      </p:sp>
    </p:spTree>
    <p:extLst>
      <p:ext uri="{BB962C8B-B14F-4D97-AF65-F5344CB8AC3E}">
        <p14:creationId xmlns:p14="http://schemas.microsoft.com/office/powerpoint/2010/main" val="720928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lstStyle/>
          <a:p>
            <a:r>
              <a:rPr lang="en-US" dirty="0">
                <a:latin typeface="Comic Sans MS" panose="030F0702030302020204" pitchFamily="66" charset="0"/>
              </a:rPr>
              <a:t>IoT was introduced </a:t>
            </a:r>
            <a:r>
              <a:rPr lang="en-US" dirty="0" smtClean="0">
                <a:latin typeface="Comic Sans MS" panose="030F0702030302020204" pitchFamily="66" charset="0"/>
              </a:rPr>
              <a:t>by </a:t>
            </a:r>
            <a:r>
              <a:rPr lang="en-US" dirty="0">
                <a:latin typeface="Comic Sans MS" panose="030F0702030302020204" pitchFamily="66" charset="0"/>
              </a:rPr>
              <a:t>Kevin Ashton in 1999.</a:t>
            </a:r>
          </a:p>
          <a:p>
            <a:endParaRPr lang="en-US" dirty="0"/>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http://blueapp.io/blog/a-brief-history-of-iot/</a:t>
            </a:r>
            <a:endParaRPr lang="en-US" sz="1600" dirty="0">
              <a:latin typeface="Comic Sans MS" panose="030F0702030302020204" pitchFamily="66"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513" y="2600324"/>
            <a:ext cx="3752849" cy="3730071"/>
          </a:xfrm>
          <a:prstGeom prst="rect">
            <a:avLst/>
          </a:prstGeom>
        </p:spPr>
      </p:pic>
    </p:spTree>
    <p:extLst>
      <p:ext uri="{BB962C8B-B14F-4D97-AF65-F5344CB8AC3E}">
        <p14:creationId xmlns:p14="http://schemas.microsoft.com/office/powerpoint/2010/main" val="4076499010"/>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lstStyle/>
          <a:p>
            <a:r>
              <a:rPr lang="en-US" dirty="0">
                <a:latin typeface="Comic Sans MS" panose="030F0702030302020204" pitchFamily="66" charset="0"/>
              </a:rPr>
              <a:t>The first connected refrigerator announced by LG. </a:t>
            </a:r>
            <a:endParaRPr lang="en-US" dirty="0" smtClean="0">
              <a:latin typeface="Comic Sans MS" panose="030F0702030302020204" pitchFamily="66" charset="0"/>
            </a:endParaRPr>
          </a:p>
          <a:p>
            <a:r>
              <a:rPr lang="en-US" dirty="0" smtClean="0">
                <a:latin typeface="Comic Sans MS" panose="030F0702030302020204" pitchFamily="66" charset="0"/>
              </a:rPr>
              <a:t>First </a:t>
            </a:r>
            <a:r>
              <a:rPr lang="en-US" dirty="0">
                <a:latin typeface="Comic Sans MS" panose="030F0702030302020204" pitchFamily="66" charset="0"/>
              </a:rPr>
              <a:t>Bluetooth enabled devices came out for personal use. This included printers, laptops, phones, </a:t>
            </a:r>
            <a:endParaRPr lang="en-US" dirty="0" smtClean="0">
              <a:latin typeface="Comic Sans MS" panose="030F0702030302020204" pitchFamily="66" charset="0"/>
            </a:endParaRPr>
          </a:p>
          <a:p>
            <a:pPr marL="400050" lvl="1" indent="0">
              <a:buNone/>
            </a:pPr>
            <a:r>
              <a:rPr lang="en-US" dirty="0" smtClean="0">
                <a:latin typeface="Comic Sans MS" panose="030F0702030302020204" pitchFamily="66" charset="0"/>
              </a:rPr>
              <a:t>and </a:t>
            </a:r>
            <a:r>
              <a:rPr lang="en-US" dirty="0">
                <a:latin typeface="Comic Sans MS" panose="030F0702030302020204" pitchFamily="66" charset="0"/>
              </a:rPr>
              <a:t>PCs.</a:t>
            </a: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http://blueapp.io/blog/a-brief-history-of-iot/</a:t>
            </a:r>
            <a:endParaRPr lang="en-US" sz="1600" dirty="0">
              <a:latin typeface="Comic Sans MS" panose="030F0702030302020204" pitchFamily="66"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6730" y="3135175"/>
            <a:ext cx="3676650" cy="3533775"/>
          </a:xfrm>
          <a:prstGeom prst="rect">
            <a:avLst/>
          </a:prstGeom>
        </p:spPr>
      </p:pic>
    </p:spTree>
    <p:extLst>
      <p:ext uri="{BB962C8B-B14F-4D97-AF65-F5344CB8AC3E}">
        <p14:creationId xmlns:p14="http://schemas.microsoft.com/office/powerpoint/2010/main" val="582545130"/>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lstStyle/>
          <a:p>
            <a:r>
              <a:rPr lang="en-US" dirty="0" smtClean="0">
                <a:latin typeface="Comic Sans MS" panose="030F0702030302020204" pitchFamily="66" charset="0"/>
              </a:rPr>
              <a:t>The </a:t>
            </a:r>
            <a:r>
              <a:rPr lang="en-US" dirty="0">
                <a:latin typeface="Comic Sans MS" panose="030F0702030302020204" pitchFamily="66" charset="0"/>
              </a:rPr>
              <a:t>term IoT becomes more popular</a:t>
            </a: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http://blueapp.io/blog/a-brief-history-of-iot/</a:t>
            </a:r>
            <a:endParaRPr lang="en-US" sz="1600" dirty="0">
              <a:latin typeface="Comic Sans MS" panose="030F0702030302020204" pitchFamily="66"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142" y="2600326"/>
            <a:ext cx="4186238" cy="3597137"/>
          </a:xfrm>
          <a:prstGeom prst="rect">
            <a:avLst/>
          </a:prstGeom>
        </p:spPr>
      </p:pic>
    </p:spTree>
    <p:extLst>
      <p:ext uri="{BB962C8B-B14F-4D97-AF65-F5344CB8AC3E}">
        <p14:creationId xmlns:p14="http://schemas.microsoft.com/office/powerpoint/2010/main" val="1947512484"/>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8" y="1901951"/>
            <a:ext cx="6604914" cy="4428445"/>
          </a:xfrm>
        </p:spPr>
        <p:txBody>
          <a:bodyPr>
            <a:normAutofit/>
          </a:bodyPr>
          <a:lstStyle/>
          <a:p>
            <a:r>
              <a:rPr lang="en-US" b="1" dirty="0">
                <a:latin typeface="Comic Sans MS" panose="030F0702030302020204" pitchFamily="66" charset="0"/>
              </a:rPr>
              <a:t> </a:t>
            </a:r>
            <a:r>
              <a:rPr lang="en-US" dirty="0" smtClean="0">
                <a:latin typeface="Comic Sans MS" panose="030F0702030302020204" pitchFamily="66" charset="0"/>
              </a:rPr>
              <a:t>The</a:t>
            </a:r>
            <a:r>
              <a:rPr lang="en-US" dirty="0">
                <a:latin typeface="Comic Sans MS" panose="030F0702030302020204" pitchFamily="66" charset="0"/>
              </a:rPr>
              <a:t> Nabaztag </a:t>
            </a:r>
            <a:r>
              <a:rPr lang="en-US" dirty="0" smtClean="0">
                <a:latin typeface="Comic Sans MS" panose="030F0702030302020204" pitchFamily="66" charset="0"/>
              </a:rPr>
              <a:t>was </a:t>
            </a:r>
            <a:r>
              <a:rPr lang="en-US" dirty="0">
                <a:latin typeface="Comic Sans MS" panose="030F0702030302020204" pitchFamily="66" charset="0"/>
              </a:rPr>
              <a:t>created by Rafi </a:t>
            </a:r>
            <a:r>
              <a:rPr lang="en-US" dirty="0" err="1">
                <a:latin typeface="Comic Sans MS" panose="030F0702030302020204" pitchFamily="66" charset="0"/>
              </a:rPr>
              <a:t>Haladjian</a:t>
            </a:r>
            <a:r>
              <a:rPr lang="en-US" dirty="0">
                <a:latin typeface="Comic Sans MS" panose="030F0702030302020204" pitchFamily="66" charset="0"/>
              </a:rPr>
              <a:t> and Olivier </a:t>
            </a:r>
            <a:r>
              <a:rPr lang="en-US" dirty="0" err="1">
                <a:latin typeface="Comic Sans MS" panose="030F0702030302020204" pitchFamily="66" charset="0"/>
              </a:rPr>
              <a:t>Mével</a:t>
            </a:r>
            <a:r>
              <a:rPr lang="en-US" dirty="0">
                <a:latin typeface="Comic Sans MS" panose="030F0702030302020204" pitchFamily="66" charset="0"/>
              </a:rPr>
              <a:t>. The little </a:t>
            </a:r>
            <a:r>
              <a:rPr lang="en-US" dirty="0" err="1">
                <a:latin typeface="Comic Sans MS" panose="030F0702030302020204" pitchFamily="66" charset="0"/>
              </a:rPr>
              <a:t>WiFi</a:t>
            </a:r>
            <a:r>
              <a:rPr lang="en-US" dirty="0">
                <a:latin typeface="Comic Sans MS" panose="030F0702030302020204" pitchFamily="66" charset="0"/>
              </a:rPr>
              <a:t> </a:t>
            </a:r>
            <a:r>
              <a:rPr lang="en-US" dirty="0" err="1">
                <a:latin typeface="Comic Sans MS" panose="030F0702030302020204" pitchFamily="66" charset="0"/>
              </a:rPr>
              <a:t>enbabled</a:t>
            </a:r>
            <a:r>
              <a:rPr lang="en-US" dirty="0">
                <a:latin typeface="Comic Sans MS" panose="030F0702030302020204" pitchFamily="66" charset="0"/>
              </a:rPr>
              <a:t> rabbit was able to alert and speak to you about stock market reports, news headlines, alarm clock, RSS-Feeds, </a:t>
            </a:r>
            <a:r>
              <a:rPr lang="en-US" dirty="0" err="1">
                <a:latin typeface="Comic Sans MS" panose="030F0702030302020204" pitchFamily="66" charset="0"/>
              </a:rPr>
              <a:t>etc</a:t>
            </a:r>
            <a:r>
              <a:rPr lang="en-US" dirty="0">
                <a:latin typeface="Comic Sans MS" panose="030F0702030302020204" pitchFamily="66" charset="0"/>
              </a:rPr>
              <a:t> as well as connect to each other </a:t>
            </a: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http://blueapp.io/blog/a-brief-history-of-iot/</a:t>
            </a:r>
            <a:endParaRPr lang="en-US" sz="1600" dirty="0">
              <a:latin typeface="Comic Sans MS" panose="030F0702030302020204" pitchFamily="66"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142" y="2600326"/>
            <a:ext cx="4186238" cy="359713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125" y="2905125"/>
            <a:ext cx="1047750" cy="104775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5659" y="5070923"/>
            <a:ext cx="1428750" cy="1428750"/>
          </a:xfrm>
          <a:prstGeom prst="rect">
            <a:avLst/>
          </a:prstGeom>
        </p:spPr>
      </p:pic>
    </p:spTree>
    <p:extLst>
      <p:ext uri="{BB962C8B-B14F-4D97-AF65-F5344CB8AC3E}">
        <p14:creationId xmlns:p14="http://schemas.microsoft.com/office/powerpoint/2010/main" val="3144279978"/>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r>
              <a:rPr lang="en-US" sz="2600" dirty="0">
                <a:latin typeface="Comic Sans MS" panose="030F0702030302020204" pitchFamily="66" charset="0"/>
              </a:rPr>
              <a:t>Devices connected to the internet exceed the number of people</a:t>
            </a:r>
          </a:p>
        </p:txBody>
      </p:sp>
      <p:sp>
        <p:nvSpPr>
          <p:cNvPr id="5" name="TextBox 4"/>
          <p:cNvSpPr txBox="1"/>
          <p:nvPr/>
        </p:nvSpPr>
        <p:spPr>
          <a:xfrm>
            <a:off x="115910" y="6330396"/>
            <a:ext cx="11477470" cy="584775"/>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hlinkClick r:id="rId3"/>
              </a:rPr>
              <a:t>http</a:t>
            </a:r>
            <a:r>
              <a:rPr lang="en-US" sz="1600" dirty="0">
                <a:hlinkClick r:id="rId3"/>
              </a:rPr>
              <a:t>://blueapp.io/blog/a-brief-history-of-iot</a:t>
            </a:r>
            <a:r>
              <a:rPr lang="en-US" sz="1600" dirty="0" smtClean="0">
                <a:hlinkClick r:id="rId3"/>
              </a:rPr>
              <a:t>/</a:t>
            </a:r>
            <a:endParaRPr lang="en-US" sz="1600" dirty="0" smtClean="0"/>
          </a:p>
          <a:p>
            <a:r>
              <a:rPr lang="en-US" sz="1600" dirty="0" smtClean="0">
                <a:latin typeface="Comic Sans MS" panose="030F0702030302020204" pitchFamily="66" charset="0"/>
              </a:rPr>
              <a:t>* </a:t>
            </a:r>
            <a:r>
              <a:rPr lang="en-US" sz="1600" dirty="0"/>
              <a:t>Cisco IBSG, April 2011</a:t>
            </a:r>
            <a:endParaRPr lang="en-US" sz="1600" dirty="0">
              <a:latin typeface="Comic Sans MS" panose="030F0702030302020204" pitchFamily="66"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25" y="2756348"/>
            <a:ext cx="3829050" cy="37433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6" y="2486025"/>
            <a:ext cx="7158038" cy="3613598"/>
          </a:xfrm>
          <a:prstGeom prst="rect">
            <a:avLst/>
          </a:prstGeom>
        </p:spPr>
      </p:pic>
    </p:spTree>
    <p:extLst>
      <p:ext uri="{BB962C8B-B14F-4D97-AF65-F5344CB8AC3E}">
        <p14:creationId xmlns:p14="http://schemas.microsoft.com/office/powerpoint/2010/main" val="537777547"/>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r>
              <a:rPr lang="en-US" sz="2400" b="1" dirty="0"/>
              <a:t> </a:t>
            </a:r>
            <a:r>
              <a:rPr lang="en-US" sz="2400" dirty="0" smtClean="0">
                <a:latin typeface="Comic Sans MS" panose="030F0702030302020204" pitchFamily="66" charset="0"/>
              </a:rPr>
              <a:t>IPv6</a:t>
            </a:r>
            <a:r>
              <a:rPr lang="en-US" sz="2400" dirty="0">
                <a:latin typeface="Comic Sans MS" panose="030F0702030302020204" pitchFamily="66" charset="0"/>
              </a:rPr>
              <a:t> public launch </a:t>
            </a:r>
            <a:endParaRPr lang="en-US" sz="2400" dirty="0" smtClean="0">
              <a:latin typeface="Comic Sans MS" panose="030F0702030302020204" pitchFamily="66" charset="0"/>
            </a:endParaRPr>
          </a:p>
          <a:p>
            <a:pPr lvl="1"/>
            <a:r>
              <a:rPr lang="en-US" sz="2400" dirty="0" smtClean="0">
                <a:latin typeface="Comic Sans MS" panose="030F0702030302020204" pitchFamily="66" charset="0"/>
              </a:rPr>
              <a:t> </a:t>
            </a:r>
            <a:r>
              <a:rPr lang="en-US" sz="2400" dirty="0">
                <a:latin typeface="Comic Sans MS" panose="030F0702030302020204" pitchFamily="66" charset="0"/>
              </a:rPr>
              <a:t>The new protocol allows for 2</a:t>
            </a:r>
            <a:r>
              <a:rPr lang="en-US" sz="2400" baseline="30000" dirty="0">
                <a:latin typeface="Comic Sans MS" panose="030F0702030302020204" pitchFamily="66" charset="0"/>
              </a:rPr>
              <a:t>128</a:t>
            </a:r>
            <a:r>
              <a:rPr lang="en-US" sz="2400" dirty="0">
                <a:latin typeface="Comic Sans MS" panose="030F0702030302020204" pitchFamily="66" charset="0"/>
              </a:rPr>
              <a:t> (approximately 340 </a:t>
            </a:r>
            <a:r>
              <a:rPr lang="en-US" sz="2400" dirty="0" smtClean="0">
                <a:latin typeface="Comic Sans MS" panose="030F0702030302020204" pitchFamily="66" charset="0"/>
              </a:rPr>
              <a:t>undecillion</a:t>
            </a:r>
            <a:r>
              <a:rPr lang="en-US" sz="2400" dirty="0">
                <a:latin typeface="Comic Sans MS" panose="030F0702030302020204" pitchFamily="66" charset="0"/>
              </a:rPr>
              <a:t> or 340,282,366,920,938,463,463,374,607,431,768,211,456) </a:t>
            </a:r>
            <a:r>
              <a:rPr lang="en-US" sz="2400" dirty="0" smtClean="0">
                <a:latin typeface="Comic Sans MS" panose="030F0702030302020204" pitchFamily="66" charset="0"/>
              </a:rPr>
              <a:t>addresses.</a:t>
            </a: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hlinkClick r:id="rId3"/>
              </a:rPr>
              <a:t>http</a:t>
            </a:r>
            <a:r>
              <a:rPr lang="en-US" sz="1600" dirty="0">
                <a:hlinkClick r:id="rId3"/>
              </a:rPr>
              <a:t>://blueapp.io/blog/a-brief-history-of-iot</a:t>
            </a:r>
            <a:r>
              <a:rPr lang="en-US" sz="1600" dirty="0" smtClean="0">
                <a:hlinkClick r:id="rId3"/>
              </a:rPr>
              <a:t>/</a:t>
            </a:r>
            <a:endParaRPr lang="en-US" sz="1600" dirty="0" smtClean="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7225" y="3171825"/>
            <a:ext cx="3914775" cy="3686175"/>
          </a:xfrm>
          <a:prstGeom prst="rect">
            <a:avLst/>
          </a:prstGeom>
        </p:spPr>
      </p:pic>
    </p:spTree>
    <p:extLst>
      <p:ext uri="{BB962C8B-B14F-4D97-AF65-F5344CB8AC3E}">
        <p14:creationId xmlns:p14="http://schemas.microsoft.com/office/powerpoint/2010/main" val="1127269739"/>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r>
              <a:rPr lang="en-US" dirty="0">
                <a:latin typeface="Comic Sans MS" panose="030F0702030302020204" pitchFamily="66" charset="0"/>
              </a:rPr>
              <a:t>It is projected that anywhere from 26-50 billion devices will be connected to the internet by 2020.</a:t>
            </a:r>
            <a:br>
              <a:rPr lang="en-US" dirty="0">
                <a:latin typeface="Comic Sans MS" panose="030F0702030302020204" pitchFamily="66" charset="0"/>
              </a:rPr>
            </a:br>
            <a:endParaRPr lang="en-US"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hlinkClick r:id="rId3"/>
              </a:rPr>
              <a:t>http</a:t>
            </a:r>
            <a:r>
              <a:rPr lang="en-US" sz="1600" dirty="0">
                <a:hlinkClick r:id="rId3"/>
              </a:rPr>
              <a:t>://blueapp.io/blog/a-brief-history-of-iot</a:t>
            </a:r>
            <a:r>
              <a:rPr lang="en-US" sz="1600" dirty="0" smtClean="0">
                <a:hlinkClick r:id="rId3"/>
              </a:rPr>
              <a:t>/</a:t>
            </a:r>
            <a:endParaRPr lang="en-US" sz="16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755" y="2710896"/>
            <a:ext cx="3857625" cy="3619500"/>
          </a:xfrm>
          <a:prstGeom prst="rect">
            <a:avLst/>
          </a:prstGeom>
        </p:spPr>
      </p:pic>
    </p:spTree>
    <p:extLst>
      <p:ext uri="{BB962C8B-B14F-4D97-AF65-F5344CB8AC3E}">
        <p14:creationId xmlns:p14="http://schemas.microsoft.com/office/powerpoint/2010/main" val="3397797831"/>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t>Lecture, </a:t>
            </a:r>
            <a:r>
              <a:rPr lang="en-US" sz="1600" dirty="0">
                <a:solidFill>
                  <a:srgbClr val="FF0000"/>
                </a:solidFill>
              </a:rPr>
              <a:t>Internet of Things: An </a:t>
            </a:r>
            <a:r>
              <a:rPr lang="en-US" sz="1600" dirty="0" smtClean="0">
                <a:solidFill>
                  <a:srgbClr val="FF0000"/>
                </a:solidFill>
              </a:rPr>
              <a:t>Introduction</a:t>
            </a:r>
            <a:r>
              <a:rPr lang="en-US" sz="1600" dirty="0" smtClean="0"/>
              <a:t>, </a:t>
            </a:r>
            <a:r>
              <a:rPr lang="en-US" sz="1600" dirty="0" err="1" smtClean="0"/>
              <a:t>Tecnico</a:t>
            </a:r>
            <a:r>
              <a:rPr lang="en-US" sz="1600" dirty="0" smtClean="0"/>
              <a:t> </a:t>
            </a:r>
            <a:r>
              <a:rPr lang="en-US" sz="1600" dirty="0" err="1" smtClean="0"/>
              <a:t>Ulisboa</a:t>
            </a:r>
            <a:r>
              <a:rPr lang="en-US" sz="1600" dirty="0" smtClean="0"/>
              <a:t>, 2018</a:t>
            </a:r>
            <a:r>
              <a:rPr lang="en-US" sz="1600" dirty="0" smtClean="0">
                <a:solidFill>
                  <a:srgbClr val="FF0000"/>
                </a:solidFill>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338" y="2527749"/>
            <a:ext cx="8686800" cy="2867025"/>
          </a:xfrm>
          <a:prstGeom prst="rect">
            <a:avLst/>
          </a:prstGeom>
        </p:spPr>
      </p:pic>
    </p:spTree>
    <p:extLst>
      <p:ext uri="{BB962C8B-B14F-4D97-AF65-F5344CB8AC3E}">
        <p14:creationId xmlns:p14="http://schemas.microsoft.com/office/powerpoint/2010/main" val="1271633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45" y="2377573"/>
            <a:ext cx="10058400" cy="4025974"/>
          </a:xfrm>
          <a:prstGeom prst="rect">
            <a:avLst/>
          </a:prstGeom>
        </p:spPr>
      </p:pic>
    </p:spTree>
    <p:extLst>
      <p:ext uri="{BB962C8B-B14F-4D97-AF65-F5344CB8AC3E}">
        <p14:creationId xmlns:p14="http://schemas.microsoft.com/office/powerpoint/2010/main" val="16479336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3"/>
              </a:rPr>
              <a:t>https://www.iottechtrends.com/history-of-iot/</a:t>
            </a:r>
            <a:endParaRPr lang="en-US" sz="1600" dirty="0" smtClean="0">
              <a:solidFill>
                <a:srgbClr val="FF0000"/>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70" y="1265002"/>
            <a:ext cx="5172075" cy="49388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485" y="1265003"/>
            <a:ext cx="5210175" cy="5065394"/>
          </a:xfrm>
          <a:prstGeom prst="rect">
            <a:avLst/>
          </a:prstGeom>
        </p:spPr>
      </p:pic>
    </p:spTree>
    <p:extLst>
      <p:ext uri="{BB962C8B-B14F-4D97-AF65-F5344CB8AC3E}">
        <p14:creationId xmlns:p14="http://schemas.microsoft.com/office/powerpoint/2010/main" val="4200541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55000" lnSpcReduction="20000"/>
          </a:bodyPr>
          <a:lstStyle/>
          <a:p>
            <a:pPr>
              <a:lnSpc>
                <a:spcPct val="150000"/>
              </a:lnSpc>
            </a:pPr>
            <a:r>
              <a:rPr lang="en-US" dirty="0" smtClean="0">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latin typeface="Comic Sans MS" panose="030F0702030302020204" pitchFamily="66" charset="0"/>
              </a:rPr>
              <a:t>Things</a:t>
            </a:r>
            <a:endParaRPr lang="en-US" dirty="0">
              <a:latin typeface="Comic Sans MS" panose="030F0702030302020204" pitchFamily="66" charset="0"/>
            </a:endParaRPr>
          </a:p>
          <a:p>
            <a:pPr lvl="1">
              <a:lnSpc>
                <a:spcPct val="150000"/>
              </a:lnSpc>
            </a:pPr>
            <a:r>
              <a:rPr lang="en-US" dirty="0" smtClean="0">
                <a:latin typeface="Comic Sans MS" panose="030F0702030302020204" pitchFamily="66" charset="0"/>
              </a:rPr>
              <a:t>Platform</a:t>
            </a:r>
          </a:p>
          <a:p>
            <a:pPr lvl="1">
              <a:lnSpc>
                <a:spcPct val="150000"/>
              </a:lnSpc>
            </a:pPr>
            <a:r>
              <a:rPr lang="en-US" dirty="0" smtClean="0">
                <a:latin typeface="Comic Sans MS" panose="030F0702030302020204" pitchFamily="66" charset="0"/>
              </a:rPr>
              <a:t>Networks</a:t>
            </a:r>
          </a:p>
          <a:p>
            <a:pPr lvl="1">
              <a:lnSpc>
                <a:spcPct val="150000"/>
              </a:lnSpc>
            </a:pPr>
            <a:r>
              <a:rPr lang="en-US" dirty="0">
                <a:latin typeface="Comic Sans MS" panose="030F0702030302020204" pitchFamily="66" charset="0"/>
              </a:rPr>
              <a:t>Applications and </a:t>
            </a:r>
            <a:r>
              <a:rPr lang="en-US" dirty="0" smtClean="0">
                <a:latin typeface="Comic Sans MS" panose="030F0702030302020204" pitchFamily="66" charset="0"/>
              </a:rPr>
              <a:t>Verticals</a:t>
            </a:r>
          </a:p>
          <a:p>
            <a:pPr>
              <a:lnSpc>
                <a:spcPct val="150000"/>
              </a:lnSpc>
            </a:pPr>
            <a:r>
              <a:rPr lang="en-US" dirty="0" smtClean="0">
                <a:latin typeface="Comic Sans MS" panose="030F0702030302020204" pitchFamily="66" charset="0"/>
              </a:rPr>
              <a:t>Architecture</a:t>
            </a:r>
          </a:p>
          <a:p>
            <a:pPr>
              <a:lnSpc>
                <a:spcPct val="150000"/>
              </a:lnSpc>
            </a:pPr>
            <a:r>
              <a:rPr lang="en-US" dirty="0" smtClean="0">
                <a:latin typeface="Comic Sans MS" panose="030F0702030302020204" pitchFamily="66" charset="0"/>
              </a:rPr>
              <a:t>Challenges</a:t>
            </a:r>
          </a:p>
          <a:p>
            <a:pPr>
              <a:lnSpc>
                <a:spcPct val="150000"/>
              </a:lnSpc>
            </a:pPr>
            <a:r>
              <a:rPr lang="en-US" dirty="0" smtClean="0">
                <a:latin typeface="Comic Sans MS" panose="030F0702030302020204" pitchFamily="66" charset="0"/>
              </a:rPr>
              <a:t>Business and Market Opportunities</a:t>
            </a:r>
          </a:p>
          <a:p>
            <a:pPr>
              <a:lnSpc>
                <a:spcPct val="150000"/>
              </a:lnSpc>
            </a:pPr>
            <a:r>
              <a:rPr lang="en-US" dirty="0" smtClean="0">
                <a:latin typeface="Comic Sans MS" panose="030F0702030302020204" pitchFamily="66" charset="0"/>
              </a:rPr>
              <a:t>Products</a:t>
            </a:r>
          </a:p>
          <a:p>
            <a:pPr>
              <a:lnSpc>
                <a:spcPct val="150000"/>
              </a:lnSpc>
            </a:pPr>
            <a:r>
              <a:rPr lang="en-US" dirty="0" smtClean="0">
                <a:latin typeface="Comic Sans MS" panose="030F0702030302020204" pitchFamily="66" charset="0"/>
              </a:rPr>
              <a:t>Trends</a:t>
            </a:r>
          </a:p>
          <a:p>
            <a:pPr marL="0" indent="0">
              <a:lnSpc>
                <a:spcPct val="150000"/>
              </a:lnSpc>
              <a:buNone/>
            </a:pPr>
            <a:endParaRPr lang="en-US" b="1" dirty="0" smtClean="0">
              <a:latin typeface="Comic Sans MS" panose="030F0702030302020204" pitchFamily="66" charset="0"/>
            </a:endParaRPr>
          </a:p>
          <a:p>
            <a:pPr marL="0" indent="0" algn="ctr">
              <a:lnSpc>
                <a:spcPct val="150000"/>
              </a:lnSpc>
              <a:buNone/>
            </a:pPr>
            <a:r>
              <a:rPr lang="en-US" b="1" dirty="0" smtClean="0">
                <a:latin typeface="Comic Sans MS" panose="030F0702030302020204" pitchFamily="66" charset="0"/>
              </a:rPr>
              <a:t>Mostly </a:t>
            </a:r>
            <a:r>
              <a:rPr lang="en-US" b="1" dirty="0">
                <a:latin typeface="Comic Sans MS" panose="030F0702030302020204" pitchFamily="66" charset="0"/>
              </a:rPr>
              <a:t>adopted from </a:t>
            </a:r>
            <a:r>
              <a:rPr lang="en-US" b="1" dirty="0">
                <a:solidFill>
                  <a:srgbClr val="FF0000"/>
                </a:solidFill>
                <a:latin typeface="Comic Sans MS" panose="030F0702030302020204" pitchFamily="66" charset="0"/>
              </a:rPr>
              <a:t>IoT Fundamentals: Networking Technologies, Protocols, and Use Cases for the Internet of Thing</a:t>
            </a:r>
            <a:r>
              <a:rPr lang="en-US" b="1" dirty="0">
                <a:latin typeface="Comic Sans MS" panose="030F0702030302020204" pitchFamily="66" charset="0"/>
              </a:rPr>
              <a:t>, Cisco press, </a:t>
            </a:r>
            <a:r>
              <a:rPr lang="en-US" b="1" dirty="0" smtClean="0">
                <a:latin typeface="Comic Sans MS" panose="030F0702030302020204" pitchFamily="66" charset="0"/>
              </a:rPr>
              <a:t>2017</a:t>
            </a:r>
            <a:endParaRPr lang="en-US" b="1" dirty="0">
              <a:latin typeface="Comic Sans MS" panose="030F0702030302020204" pitchFamily="66" charset="0"/>
            </a:endParaRPr>
          </a:p>
        </p:txBody>
      </p:sp>
    </p:spTree>
    <p:extLst>
      <p:ext uri="{BB962C8B-B14F-4D97-AF65-F5344CB8AC3E}">
        <p14:creationId xmlns:p14="http://schemas.microsoft.com/office/powerpoint/2010/main" val="2059971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Impact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a:bodyPr>
          <a:lstStyle/>
          <a:p>
            <a:r>
              <a:rPr lang="en-US" sz="2400" dirty="0" smtClean="0">
                <a:latin typeface="Comic Sans MS" panose="030F0702030302020204" pitchFamily="66" charset="0"/>
              </a:rPr>
              <a:t>Growing the number of connected devices to 50 billion in 2020.</a:t>
            </a:r>
          </a:p>
          <a:p>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41" y="1941095"/>
            <a:ext cx="7874203" cy="4260964"/>
          </a:xfrm>
          <a:prstGeom prst="rect">
            <a:avLst/>
          </a:prstGeom>
        </p:spPr>
      </p:pic>
    </p:spTree>
    <p:extLst>
      <p:ext uri="{BB962C8B-B14F-4D97-AF65-F5344CB8AC3E}">
        <p14:creationId xmlns:p14="http://schemas.microsoft.com/office/powerpoint/2010/main" val="3526171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Impact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a:bodyPr>
          <a:lstStyle/>
          <a:p>
            <a:endParaRPr lang="en-US" sz="2400" dirty="0" smtClean="0">
              <a:latin typeface="Comic Sans MS" panose="030F0702030302020204" pitchFamily="66" charset="0"/>
            </a:endParaRPr>
          </a:p>
          <a:p>
            <a:r>
              <a:rPr lang="en-US" sz="2400" dirty="0" smtClean="0">
                <a:latin typeface="Comic Sans MS" panose="030F0702030302020204" pitchFamily="66" charset="0"/>
              </a:rPr>
              <a:t>Connected </a:t>
            </a:r>
            <a:r>
              <a:rPr lang="en-US" sz="2400" dirty="0">
                <a:latin typeface="Comic Sans MS" panose="030F0702030302020204" pitchFamily="66" charset="0"/>
              </a:rPr>
              <a:t>roadway</a:t>
            </a:r>
            <a:r>
              <a:rPr lang="en-US" sz="2400" dirty="0" smtClean="0">
                <a:latin typeface="Comic Sans MS" panose="030F0702030302020204" pitchFamily="66" charset="0"/>
              </a:rPr>
              <a:t> (</a:t>
            </a:r>
            <a:r>
              <a:rPr lang="en-US" sz="2400" dirty="0">
                <a:latin typeface="Comic Sans MS" panose="030F0702030302020204" pitchFamily="66" charset="0"/>
              </a:rPr>
              <a:t>a fully connected transportation infrastructure</a:t>
            </a:r>
            <a:r>
              <a:rPr lang="en-US" sz="2400" dirty="0" smtClean="0">
                <a:latin typeface="Comic Sans MS" panose="030F0702030302020204" pitchFamily="66" charset="0"/>
              </a:rPr>
              <a:t>)</a:t>
            </a:r>
          </a:p>
          <a:p>
            <a:endParaRPr lang="fa-IR" sz="2400" dirty="0" smtClean="0">
              <a:latin typeface="Comic Sans MS" panose="030F0702030302020204" pitchFamily="66" charset="0"/>
            </a:endParaRPr>
          </a:p>
          <a:p>
            <a:r>
              <a:rPr lang="en-US" sz="2400" dirty="0" smtClean="0">
                <a:latin typeface="Comic Sans MS" panose="030F0702030302020204" pitchFamily="66" charset="0"/>
              </a:rPr>
              <a:t>Connected factory</a:t>
            </a:r>
          </a:p>
          <a:p>
            <a:endParaRPr lang="en-US" sz="2400" dirty="0" smtClean="0">
              <a:latin typeface="Comic Sans MS" panose="030F0702030302020204" pitchFamily="66" charset="0"/>
            </a:endParaRPr>
          </a:p>
          <a:p>
            <a:r>
              <a:rPr lang="en-US" sz="2400" dirty="0" smtClean="0">
                <a:latin typeface="Comic Sans MS" panose="030F0702030302020204" pitchFamily="66" charset="0"/>
              </a:rPr>
              <a:t>Smart connected building</a:t>
            </a:r>
          </a:p>
          <a:p>
            <a:endParaRPr lang="en-US" sz="2400" dirty="0" smtClean="0">
              <a:latin typeface="Comic Sans MS" panose="030F0702030302020204" pitchFamily="66" charset="0"/>
            </a:endParaRPr>
          </a:p>
          <a:p>
            <a:r>
              <a:rPr lang="en-US" sz="2400" dirty="0">
                <a:latin typeface="Comic Sans MS" panose="030F0702030302020204" pitchFamily="66" charset="0"/>
              </a:rPr>
              <a:t>Smart Creatures</a:t>
            </a:r>
          </a:p>
          <a:p>
            <a:endParaRPr lang="en-US" sz="2400" dirty="0" smtClean="0">
              <a:latin typeface="Comic Sans MS" panose="030F0702030302020204" pitchFamily="66" charset="0"/>
            </a:endParaRPr>
          </a:p>
          <a:p>
            <a:endParaRPr lang="en-US" sz="2400" dirty="0" smtClean="0">
              <a:latin typeface="Comic Sans MS" panose="030F0702030302020204" pitchFamily="66" charset="0"/>
            </a:endParaRPr>
          </a:p>
          <a:p>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3720892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2457939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Ecosystem </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7441021" cy="4886607"/>
          </a:xfrm>
        </p:spPr>
        <p:txBody>
          <a:bodyPr>
            <a:normAutofit/>
          </a:bodyPr>
          <a:lstStyle/>
          <a:p>
            <a:pPr algn="just">
              <a:lnSpc>
                <a:spcPct val="150000"/>
              </a:lnSpc>
            </a:pPr>
            <a:r>
              <a:rPr lang="en-US" sz="2400" dirty="0" smtClean="0">
                <a:latin typeface="Comic Sans MS" panose="030F0702030302020204" pitchFamily="66" charset="0"/>
              </a:rPr>
              <a:t>Things: sensors and actuators</a:t>
            </a:r>
          </a:p>
          <a:p>
            <a:pPr algn="just">
              <a:lnSpc>
                <a:spcPct val="150000"/>
              </a:lnSpc>
            </a:pPr>
            <a:r>
              <a:rPr lang="en-US" sz="2400" dirty="0" smtClean="0">
                <a:latin typeface="Comic Sans MS" panose="030F0702030302020204" pitchFamily="66" charset="0"/>
              </a:rPr>
              <a:t>Network: communication technologies </a:t>
            </a:r>
          </a:p>
          <a:p>
            <a:pPr algn="just">
              <a:lnSpc>
                <a:spcPct val="150000"/>
              </a:lnSpc>
            </a:pPr>
            <a:r>
              <a:rPr lang="en-US" sz="2400" dirty="0" smtClean="0">
                <a:latin typeface="Comic Sans MS" panose="030F0702030302020204" pitchFamily="66" charset="0"/>
              </a:rPr>
              <a:t>Platform: security, process modeling and device management, data stream and information management,  integration of information access mechanisms</a:t>
            </a:r>
          </a:p>
          <a:p>
            <a:pPr algn="just">
              <a:lnSpc>
                <a:spcPct val="150000"/>
              </a:lnSpc>
            </a:pPr>
            <a:r>
              <a:rPr lang="en-US" sz="2400" dirty="0" smtClean="0">
                <a:latin typeface="Comic Sans MS" panose="030F0702030302020204" pitchFamily="66" charset="0"/>
              </a:rPr>
              <a:t>Applications: making decisions, big data analytics</a:t>
            </a:r>
          </a:p>
          <a:p>
            <a:pPr>
              <a:lnSpc>
                <a:spcPct val="150000"/>
              </a:lnSpc>
            </a:pPr>
            <a:endParaRPr lang="en-US" sz="2400" dirty="0">
              <a:latin typeface="Comic Sans MS" panose="030F0702030302020204" pitchFamily="66" charset="0"/>
            </a:endParaRPr>
          </a:p>
          <a:p>
            <a:pPr>
              <a:lnSpc>
                <a:spcPct val="150000"/>
              </a:lnSpc>
            </a:pPr>
            <a:endParaRPr lang="en-US" sz="2400" dirty="0" smtClean="0">
              <a:latin typeface="Comic Sans MS" panose="030F0702030302020204" pitchFamily="66" charset="0"/>
            </a:endParaRPr>
          </a:p>
          <a:p>
            <a:pPr marL="0" indent="0">
              <a:lnSpc>
                <a:spcPct val="150000"/>
              </a:lnSpc>
              <a:buNone/>
            </a:pPr>
            <a:endParaRPr lang="en-US" sz="24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79" y="1138426"/>
            <a:ext cx="3557517" cy="5278582"/>
          </a:xfrm>
          <a:prstGeom prst="rect">
            <a:avLst/>
          </a:prstGeom>
        </p:spPr>
      </p:pic>
    </p:spTree>
    <p:extLst>
      <p:ext uri="{BB962C8B-B14F-4D97-AF65-F5344CB8AC3E}">
        <p14:creationId xmlns:p14="http://schemas.microsoft.com/office/powerpoint/2010/main" val="4711854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latin typeface="Comic Sans MS" panose="030F0702030302020204" pitchFamily="66" charset="0"/>
              </a:rPr>
              <a:t>Things</a:t>
            </a:r>
            <a:endParaRPr lang="en-US" dirty="0">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2914858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85000" lnSpcReduction="10000"/>
          </a:bodyPr>
          <a:lstStyle/>
          <a:p>
            <a:pPr algn="just">
              <a:lnSpc>
                <a:spcPct val="150000"/>
              </a:lnSpc>
            </a:pPr>
            <a:r>
              <a:rPr lang="en-US" dirty="0" smtClean="0">
                <a:latin typeface="Comic Sans MS" panose="030F0702030302020204" pitchFamily="66" charset="0"/>
              </a:rPr>
              <a:t>A </a:t>
            </a:r>
            <a:r>
              <a:rPr lang="en-US" dirty="0" smtClean="0">
                <a:solidFill>
                  <a:srgbClr val="FF0000"/>
                </a:solidFill>
                <a:latin typeface="Comic Sans MS" panose="030F0702030302020204" pitchFamily="66" charset="0"/>
              </a:rPr>
              <a:t>thing</a:t>
            </a:r>
            <a:r>
              <a:rPr lang="en-US" dirty="0" smtClean="0">
                <a:latin typeface="Comic Sans MS" panose="030F0702030302020204" pitchFamily="66" charset="0"/>
              </a:rPr>
              <a:t> is a physical object in which a processor, data storage system, sensor system, and network technology are embedded.</a:t>
            </a:r>
          </a:p>
          <a:p>
            <a:pPr algn="just">
              <a:lnSpc>
                <a:spcPct val="150000"/>
              </a:lnSpc>
            </a:pPr>
            <a:r>
              <a:rPr lang="en-US" dirty="0" smtClean="0">
                <a:latin typeface="Comic Sans MS" panose="030F0702030302020204" pitchFamily="66" charset="0"/>
              </a:rPr>
              <a:t>Some things can also affect their environment by means of </a:t>
            </a:r>
            <a:r>
              <a:rPr lang="en-US" dirty="0" smtClean="0">
                <a:solidFill>
                  <a:srgbClr val="FF0000"/>
                </a:solidFill>
                <a:latin typeface="Comic Sans MS" panose="030F0702030302020204" pitchFamily="66" charset="0"/>
              </a:rPr>
              <a:t>actuators</a:t>
            </a:r>
            <a:r>
              <a:rPr lang="en-US" dirty="0" smtClean="0">
                <a:latin typeface="Comic Sans MS" panose="030F0702030302020204" pitchFamily="66" charset="0"/>
              </a:rPr>
              <a:t>.</a:t>
            </a:r>
          </a:p>
          <a:p>
            <a:pPr algn="just">
              <a:lnSpc>
                <a:spcPct val="150000"/>
              </a:lnSpc>
            </a:pPr>
            <a:r>
              <a:rPr lang="en-US" dirty="0" smtClean="0">
                <a:latin typeface="Comic Sans MS" panose="030F0702030302020204" pitchFamily="66" charset="0"/>
              </a:rPr>
              <a:t>Most things have a user interface and interaction capabilities to communicate with the environment or other devices.</a:t>
            </a:r>
          </a:p>
          <a:p>
            <a:pPr algn="just">
              <a:lnSpc>
                <a:spcPct val="150000"/>
              </a:lnSpc>
            </a:pPr>
            <a:r>
              <a:rPr lang="en-US" dirty="0" smtClean="0">
                <a:latin typeface="Comic Sans MS" panose="030F0702030302020204" pitchFamily="66" charset="0"/>
              </a:rPr>
              <a:t>The capability of things to communicate with other things and with their environment is a core component of IoT</a:t>
            </a:r>
            <a:r>
              <a:rPr lang="en-US" dirty="0">
                <a:latin typeface="Comic Sans MS" panose="030F0702030302020204" pitchFamily="66" charset="0"/>
              </a:rPr>
              <a:t>.</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A to Z </a:t>
            </a:r>
            <a:r>
              <a:rPr lang="en-US" sz="1600" dirty="0" smtClean="0">
                <a:solidFill>
                  <a:srgbClr val="FF0000"/>
                </a:solidFill>
                <a:latin typeface="Comic Sans MS" panose="030F0702030302020204" pitchFamily="66" charset="0"/>
              </a:rPr>
              <a:t>: Technologies </a:t>
            </a:r>
            <a:r>
              <a:rPr lang="en-US" sz="1600" dirty="0">
                <a:solidFill>
                  <a:srgbClr val="FF0000"/>
                </a:solidFill>
                <a:latin typeface="Comic Sans MS" panose="030F0702030302020204" pitchFamily="66" charset="0"/>
              </a:rPr>
              <a:t>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IEEE Press, 2018</a:t>
            </a:r>
            <a:endParaRPr lang="en-US" sz="1600" dirty="0">
              <a:latin typeface="Comic Sans MS" panose="030F0702030302020204" pitchFamily="66" charset="0"/>
            </a:endParaRPr>
          </a:p>
        </p:txBody>
      </p:sp>
    </p:spTree>
    <p:extLst>
      <p:ext uri="{BB962C8B-B14F-4D97-AF65-F5344CB8AC3E}">
        <p14:creationId xmlns:p14="http://schemas.microsoft.com/office/powerpoint/2010/main" val="23240972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92500" lnSpcReduction="10000"/>
          </a:bodyPr>
          <a:lstStyle/>
          <a:p>
            <a:pPr algn="just">
              <a:lnSpc>
                <a:spcPct val="150000"/>
              </a:lnSpc>
            </a:pPr>
            <a:r>
              <a:rPr lang="en-US" dirty="0">
                <a:latin typeface="Comic Sans MS" panose="030F0702030302020204" pitchFamily="66" charset="0"/>
              </a:rPr>
              <a:t>Smart </a:t>
            </a:r>
            <a:r>
              <a:rPr lang="en-US" dirty="0" smtClean="0">
                <a:latin typeface="Comic Sans MS" panose="030F0702030302020204" pitchFamily="66" charset="0"/>
              </a:rPr>
              <a:t>objects or Things </a:t>
            </a:r>
            <a:r>
              <a:rPr lang="en-US" dirty="0">
                <a:latin typeface="Comic Sans MS" panose="030F0702030302020204" pitchFamily="66" charset="0"/>
              </a:rPr>
              <a:t>are any physical objects that </a:t>
            </a:r>
            <a:r>
              <a:rPr lang="en-US" dirty="0" smtClean="0">
                <a:latin typeface="Comic Sans MS" panose="030F0702030302020204" pitchFamily="66" charset="0"/>
              </a:rPr>
              <a:t>contain embedded technology </a:t>
            </a:r>
            <a:r>
              <a:rPr lang="en-US" dirty="0">
                <a:latin typeface="Comic Sans MS" panose="030F0702030302020204" pitchFamily="66" charset="0"/>
              </a:rPr>
              <a:t>to sense and/or interact with their environment in </a:t>
            </a:r>
            <a:r>
              <a:rPr lang="en-US" dirty="0" smtClean="0">
                <a:latin typeface="Comic Sans MS" panose="030F0702030302020204" pitchFamily="66" charset="0"/>
              </a:rPr>
              <a:t>a meaningful </a:t>
            </a:r>
            <a:r>
              <a:rPr lang="en-US" dirty="0">
                <a:latin typeface="Comic Sans MS" panose="030F0702030302020204" pitchFamily="66" charset="0"/>
              </a:rPr>
              <a:t>way by being interconnected and enabling communication </a:t>
            </a:r>
            <a:r>
              <a:rPr lang="en-US" dirty="0" smtClean="0">
                <a:latin typeface="Comic Sans MS" panose="030F0702030302020204" pitchFamily="66" charset="0"/>
              </a:rPr>
              <a:t>among themselves </a:t>
            </a:r>
            <a:r>
              <a:rPr lang="en-US" dirty="0">
                <a:latin typeface="Comic Sans MS" panose="030F0702030302020204" pitchFamily="66" charset="0"/>
              </a:rPr>
              <a:t>or an external </a:t>
            </a:r>
            <a:r>
              <a:rPr lang="en-US" dirty="0" smtClean="0">
                <a:latin typeface="Comic Sans MS" panose="030F0702030302020204" pitchFamily="66" charset="0"/>
              </a:rPr>
              <a:t>agent.</a:t>
            </a:r>
          </a:p>
          <a:p>
            <a:pPr algn="just">
              <a:lnSpc>
                <a:spcPct val="150000"/>
              </a:lnSpc>
            </a:pPr>
            <a:r>
              <a:rPr lang="en-US" dirty="0" smtClean="0">
                <a:latin typeface="Comic Sans MS" panose="030F0702030302020204" pitchFamily="66" charset="0"/>
              </a:rPr>
              <a:t>Things are</a:t>
            </a:r>
          </a:p>
          <a:p>
            <a:pPr lvl="1" algn="just">
              <a:lnSpc>
                <a:spcPct val="150000"/>
              </a:lnSpc>
            </a:pPr>
            <a:r>
              <a:rPr lang="en-US" dirty="0" smtClean="0">
                <a:latin typeface="Comic Sans MS" panose="030F0702030302020204" pitchFamily="66" charset="0"/>
              </a:rPr>
              <a:t>Sensors</a:t>
            </a:r>
          </a:p>
          <a:p>
            <a:pPr lvl="1" algn="just">
              <a:lnSpc>
                <a:spcPct val="150000"/>
              </a:lnSpc>
            </a:pPr>
            <a:r>
              <a:rPr lang="en-US" dirty="0" smtClean="0">
                <a:latin typeface="Comic Sans MS" panose="030F0702030302020204" pitchFamily="66" charset="0"/>
              </a:rPr>
              <a:t>Actuators</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2450040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0225" y="1271589"/>
            <a:ext cx="7129978" cy="5059362"/>
          </a:xfrm>
        </p:spPr>
      </p:pic>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7508089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55000" lnSpcReduction="20000"/>
          </a:bodyPr>
          <a:lstStyle/>
          <a:p>
            <a:pPr algn="just">
              <a:lnSpc>
                <a:spcPct val="170000"/>
              </a:lnSpc>
            </a:pPr>
            <a:r>
              <a:rPr lang="en-US" dirty="0" smtClean="0">
                <a:latin typeface="Comic Sans MS" panose="030F0702030302020204" pitchFamily="66" charset="0"/>
              </a:rPr>
              <a:t>Sensors</a:t>
            </a:r>
          </a:p>
          <a:p>
            <a:pPr algn="just">
              <a:lnSpc>
                <a:spcPct val="170000"/>
              </a:lnSpc>
            </a:pP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A sensor </a:t>
            </a:r>
            <a:r>
              <a:rPr lang="en-US" dirty="0">
                <a:latin typeface="Comic Sans MS" panose="030F0702030302020204" pitchFamily="66" charset="0"/>
              </a:rPr>
              <a:t>measures some physical quantity and converts </a:t>
            </a:r>
            <a:r>
              <a:rPr lang="en-US" dirty="0" smtClean="0">
                <a:latin typeface="Comic Sans MS" panose="030F0702030302020204" pitchFamily="66" charset="0"/>
              </a:rPr>
              <a:t>it into </a:t>
            </a:r>
            <a:r>
              <a:rPr lang="en-US" dirty="0">
                <a:latin typeface="Comic Sans MS" panose="030F0702030302020204" pitchFamily="66" charset="0"/>
              </a:rPr>
              <a:t>a digital representation.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That </a:t>
            </a:r>
            <a:r>
              <a:rPr lang="en-US" dirty="0">
                <a:latin typeface="Comic Sans MS" panose="030F0702030302020204" pitchFamily="66" charset="0"/>
              </a:rPr>
              <a:t>digital representation is </a:t>
            </a:r>
            <a:r>
              <a:rPr lang="en-US" dirty="0" smtClean="0">
                <a:latin typeface="Comic Sans MS" panose="030F0702030302020204" pitchFamily="66" charset="0"/>
              </a:rPr>
              <a:t>typically passed </a:t>
            </a:r>
            <a:r>
              <a:rPr lang="en-US" dirty="0">
                <a:latin typeface="Comic Sans MS" panose="030F0702030302020204" pitchFamily="66" charset="0"/>
              </a:rPr>
              <a:t>to another device for transformation into useful data that can </a:t>
            </a:r>
            <a:r>
              <a:rPr lang="en-US" dirty="0" smtClean="0">
                <a:latin typeface="Comic Sans MS" panose="030F0702030302020204" pitchFamily="66" charset="0"/>
              </a:rPr>
              <a:t>be consumed </a:t>
            </a:r>
            <a:r>
              <a:rPr lang="en-US" dirty="0">
                <a:latin typeface="Comic Sans MS" panose="030F0702030302020204" pitchFamily="66" charset="0"/>
              </a:rPr>
              <a:t>by intelligent devices or humans</a:t>
            </a:r>
            <a:r>
              <a:rPr lang="en-US" dirty="0" smtClean="0">
                <a:latin typeface="Comic Sans MS" panose="030F0702030302020204" pitchFamily="66" charset="0"/>
              </a:rPr>
              <a:t>.</a:t>
            </a:r>
          </a:p>
          <a:p>
            <a:pPr lvl="1" algn="just">
              <a:lnSpc>
                <a:spcPct val="170000"/>
              </a:lnSpc>
            </a:pPr>
            <a:r>
              <a:rPr lang="en-US" dirty="0">
                <a:latin typeface="Comic Sans MS" panose="030F0702030302020204" pitchFamily="66" charset="0"/>
              </a:rPr>
              <a:t>Sensors can be readily embedded in any </a:t>
            </a:r>
            <a:r>
              <a:rPr lang="en-US" dirty="0" smtClean="0">
                <a:latin typeface="Comic Sans MS" panose="030F0702030302020204" pitchFamily="66" charset="0"/>
              </a:rPr>
              <a:t>physical objects </a:t>
            </a:r>
            <a:r>
              <a:rPr lang="en-US" dirty="0">
                <a:latin typeface="Comic Sans MS" panose="030F0702030302020204" pitchFamily="66" charset="0"/>
              </a:rPr>
              <a:t>that are easily connected to the Internet by wired or wireless networks</a:t>
            </a:r>
            <a:r>
              <a:rPr lang="en-US" dirty="0" smtClean="0">
                <a:latin typeface="Comic Sans MS" panose="030F0702030302020204" pitchFamily="66" charset="0"/>
              </a:rPr>
              <a:t>.</a:t>
            </a:r>
          </a:p>
          <a:p>
            <a:pPr lvl="1" algn="just">
              <a:lnSpc>
                <a:spcPct val="170000"/>
              </a:lnSpc>
            </a:pPr>
            <a:r>
              <a:rPr lang="en-US" dirty="0">
                <a:latin typeface="Comic Sans MS" panose="030F0702030302020204" pitchFamily="66" charset="0"/>
              </a:rPr>
              <a:t>Because these connected host physical objects with multidimensional </a:t>
            </a:r>
            <a:r>
              <a:rPr lang="en-US" dirty="0" smtClean="0">
                <a:latin typeface="Comic Sans MS" panose="030F0702030302020204" pitchFamily="66" charset="0"/>
              </a:rPr>
              <a:t>sensing capabilities </a:t>
            </a:r>
            <a:r>
              <a:rPr lang="en-US" dirty="0">
                <a:latin typeface="Comic Sans MS" panose="030F0702030302020204" pitchFamily="66" charset="0"/>
              </a:rPr>
              <a:t>communicate with each other and external systems, they </a:t>
            </a:r>
            <a:r>
              <a:rPr lang="en-US" dirty="0" smtClean="0">
                <a:latin typeface="Comic Sans MS" panose="030F0702030302020204" pitchFamily="66" charset="0"/>
              </a:rPr>
              <a:t>can interpret </a:t>
            </a:r>
            <a:r>
              <a:rPr lang="en-US" dirty="0">
                <a:latin typeface="Comic Sans MS" panose="030F0702030302020204" pitchFamily="66" charset="0"/>
              </a:rPr>
              <a:t>their environment and make intelligent decisions</a:t>
            </a:r>
            <a:r>
              <a:rPr lang="en-US" dirty="0" smtClean="0">
                <a:latin typeface="Comic Sans MS" panose="030F0702030302020204" pitchFamily="66" charset="0"/>
              </a:rPr>
              <a:t>.</a:t>
            </a:r>
            <a:endParaRPr lang="en-US" dirty="0">
              <a:latin typeface="Comic Sans MS" panose="030F0702030302020204" pitchFamily="66" charset="0"/>
            </a:endParaRPr>
          </a:p>
          <a:p>
            <a:pPr algn="just">
              <a:lnSpc>
                <a:spcPct val="170000"/>
              </a:lnSpc>
            </a:pPr>
            <a:endParaRPr lang="en-US" dirty="0" smtClean="0">
              <a:latin typeface="Comic Sans MS" panose="030F0702030302020204" pitchFamily="66" charset="0"/>
            </a:endParaRPr>
          </a:p>
          <a:p>
            <a:pPr algn="just">
              <a:lnSpc>
                <a:spcPct val="170000"/>
              </a:lnSpc>
            </a:pPr>
            <a:r>
              <a:rPr lang="en-US" dirty="0" smtClean="0">
                <a:solidFill>
                  <a:schemeClr val="bg1">
                    <a:lumMod val="85000"/>
                  </a:schemeClr>
                </a:solidFill>
                <a:latin typeface="Comic Sans MS" panose="030F0702030302020204" pitchFamily="66" charset="0"/>
              </a:rPr>
              <a:t>Actuators</a:t>
            </a:r>
            <a:endParaRPr lang="en-US" dirty="0">
              <a:solidFill>
                <a:schemeClr val="bg1">
                  <a:lumMod val="85000"/>
                </a:schemeClr>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3594819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gn="just">
              <a:lnSpc>
                <a:spcPct val="150000"/>
              </a:lnSpc>
            </a:pPr>
            <a:r>
              <a:rPr lang="en-US" sz="2400" dirty="0" smtClean="0">
                <a:latin typeface="Comic Sans MS" panose="030F0702030302020204" pitchFamily="66" charset="0"/>
              </a:rPr>
              <a:t>Sensors</a:t>
            </a:r>
            <a:endParaRPr lang="en-US" sz="1600" dirty="0" smtClean="0">
              <a:latin typeface="Comic Sans MS" panose="030F0702030302020204" pitchFamily="66" charset="0"/>
            </a:endParaRPr>
          </a:p>
          <a:p>
            <a:pPr lvl="1" algn="just">
              <a:lnSpc>
                <a:spcPct val="150000"/>
              </a:lnSpc>
            </a:pPr>
            <a:r>
              <a:rPr lang="en-US" sz="1800" dirty="0" smtClean="0">
                <a:latin typeface="Comic Sans MS" panose="030F0702030302020204" pitchFamily="66" charset="0"/>
              </a:rPr>
              <a:t>Different types of sensors</a:t>
            </a:r>
            <a:endParaRPr lang="en-US" sz="1600" dirty="0" smtClean="0">
              <a:latin typeface="Comic Sans MS" panose="030F0702030302020204" pitchFamily="66" charset="0"/>
            </a:endParaRPr>
          </a:p>
          <a:p>
            <a:pPr lvl="2" algn="just">
              <a:lnSpc>
                <a:spcPct val="150000"/>
              </a:lnSpc>
            </a:pPr>
            <a:r>
              <a:rPr lang="en-US" sz="1600" dirty="0">
                <a:latin typeface="Comic Sans MS" panose="030F0702030302020204" pitchFamily="66" charset="0"/>
              </a:rPr>
              <a:t>Active or </a:t>
            </a:r>
            <a:r>
              <a:rPr lang="en-US" sz="1600" dirty="0" smtClean="0">
                <a:latin typeface="Comic Sans MS" panose="030F0702030302020204" pitchFamily="66" charset="0"/>
              </a:rPr>
              <a:t>passive</a:t>
            </a:r>
          </a:p>
          <a:p>
            <a:pPr lvl="2" algn="just">
              <a:lnSpc>
                <a:spcPct val="150000"/>
              </a:lnSpc>
            </a:pPr>
            <a:r>
              <a:rPr lang="en-US" sz="1600" dirty="0" smtClean="0">
                <a:latin typeface="Comic Sans MS" panose="030F0702030302020204" pitchFamily="66" charset="0"/>
              </a:rPr>
              <a:t>Invasive </a:t>
            </a:r>
            <a:r>
              <a:rPr lang="en-US" sz="1600" dirty="0">
                <a:latin typeface="Comic Sans MS" panose="030F0702030302020204" pitchFamily="66" charset="0"/>
              </a:rPr>
              <a:t>or </a:t>
            </a:r>
            <a:r>
              <a:rPr lang="en-US" sz="1600" dirty="0" smtClean="0">
                <a:latin typeface="Comic Sans MS" panose="030F0702030302020204" pitchFamily="66" charset="0"/>
              </a:rPr>
              <a:t>non-invasive</a:t>
            </a:r>
          </a:p>
          <a:p>
            <a:pPr lvl="2" algn="just">
              <a:lnSpc>
                <a:spcPct val="150000"/>
              </a:lnSpc>
            </a:pPr>
            <a:r>
              <a:rPr lang="en-US" sz="1600" dirty="0" smtClean="0">
                <a:latin typeface="Comic Sans MS" panose="030F0702030302020204" pitchFamily="66" charset="0"/>
              </a:rPr>
              <a:t>Contact </a:t>
            </a:r>
            <a:r>
              <a:rPr lang="en-US" sz="1600" dirty="0">
                <a:latin typeface="Comic Sans MS" panose="030F0702030302020204" pitchFamily="66" charset="0"/>
              </a:rPr>
              <a:t>or </a:t>
            </a:r>
            <a:r>
              <a:rPr lang="en-US" sz="1600" dirty="0" smtClean="0">
                <a:latin typeface="Comic Sans MS" panose="030F0702030302020204" pitchFamily="66" charset="0"/>
              </a:rPr>
              <a:t>no-contact</a:t>
            </a:r>
          </a:p>
          <a:p>
            <a:pPr lvl="2" algn="just">
              <a:lnSpc>
                <a:spcPct val="150000"/>
              </a:lnSpc>
            </a:pPr>
            <a:r>
              <a:rPr lang="en-US" sz="1600" dirty="0" smtClean="0">
                <a:latin typeface="Comic Sans MS" panose="030F0702030302020204" pitchFamily="66" charset="0"/>
              </a:rPr>
              <a:t>Absolute </a:t>
            </a:r>
            <a:r>
              <a:rPr lang="en-US" sz="1600" dirty="0">
                <a:latin typeface="Comic Sans MS" panose="030F0702030302020204" pitchFamily="66" charset="0"/>
              </a:rPr>
              <a:t>or </a:t>
            </a:r>
            <a:r>
              <a:rPr lang="en-US" sz="1600" dirty="0" smtClean="0">
                <a:latin typeface="Comic Sans MS" panose="030F0702030302020204" pitchFamily="66" charset="0"/>
              </a:rPr>
              <a:t>relative</a:t>
            </a:r>
          </a:p>
          <a:p>
            <a:pPr lvl="2" algn="just">
              <a:lnSpc>
                <a:spcPct val="150000"/>
              </a:lnSpc>
            </a:pPr>
            <a:r>
              <a:rPr lang="en-US" sz="1600" dirty="0" smtClean="0">
                <a:latin typeface="Comic Sans MS" panose="030F0702030302020204" pitchFamily="66" charset="0"/>
              </a:rPr>
              <a:t>Area </a:t>
            </a:r>
            <a:r>
              <a:rPr lang="en-US" sz="1600" dirty="0">
                <a:latin typeface="Comic Sans MS" panose="030F0702030302020204" pitchFamily="66" charset="0"/>
              </a:rPr>
              <a:t>of </a:t>
            </a:r>
            <a:r>
              <a:rPr lang="en-US" sz="1600" dirty="0" smtClean="0">
                <a:latin typeface="Comic Sans MS" panose="030F0702030302020204" pitchFamily="66" charset="0"/>
              </a:rPr>
              <a:t>application</a:t>
            </a:r>
            <a:endParaRPr lang="en-US" sz="1600" dirty="0">
              <a:latin typeface="Comic Sans MS" panose="030F0702030302020204" pitchFamily="66" charset="0"/>
            </a:endParaRPr>
          </a:p>
          <a:p>
            <a:pPr lvl="2" algn="just">
              <a:lnSpc>
                <a:spcPct val="150000"/>
              </a:lnSpc>
            </a:pPr>
            <a:r>
              <a:rPr lang="en-US" sz="1600" dirty="0">
                <a:latin typeface="Comic Sans MS" panose="030F0702030302020204" pitchFamily="66" charset="0"/>
              </a:rPr>
              <a:t>How sensors </a:t>
            </a:r>
            <a:r>
              <a:rPr lang="en-US" sz="1600" dirty="0" smtClean="0">
                <a:latin typeface="Comic Sans MS" panose="030F0702030302020204" pitchFamily="66" charset="0"/>
              </a:rPr>
              <a:t>measure</a:t>
            </a:r>
          </a:p>
          <a:p>
            <a:pPr lvl="2" algn="just">
              <a:lnSpc>
                <a:spcPct val="150000"/>
              </a:lnSpc>
            </a:pPr>
            <a:r>
              <a:rPr lang="en-US" sz="1600" dirty="0" smtClean="0">
                <a:latin typeface="Comic Sans MS" panose="030F0702030302020204" pitchFamily="66" charset="0"/>
              </a:rPr>
              <a:t>What </a:t>
            </a:r>
            <a:r>
              <a:rPr lang="en-US" sz="1600" dirty="0">
                <a:latin typeface="Comic Sans MS" panose="030F0702030302020204" pitchFamily="66" charset="0"/>
              </a:rPr>
              <a:t>sensors </a:t>
            </a:r>
            <a:r>
              <a:rPr lang="en-US" sz="1600" dirty="0" smtClean="0">
                <a:latin typeface="Comic Sans MS" panose="030F0702030302020204" pitchFamily="66" charset="0"/>
              </a:rPr>
              <a:t>measure</a:t>
            </a:r>
          </a:p>
          <a:p>
            <a:pPr algn="just">
              <a:lnSpc>
                <a:spcPct val="150000"/>
              </a:lnSpc>
            </a:pPr>
            <a:r>
              <a:rPr lang="en-US" sz="2400" dirty="0" smtClean="0">
                <a:solidFill>
                  <a:schemeClr val="bg1">
                    <a:lumMod val="85000"/>
                  </a:schemeClr>
                </a:solidFill>
                <a:latin typeface="Comic Sans MS" panose="030F0702030302020204" pitchFamily="66" charset="0"/>
              </a:rPr>
              <a:t>Actuators</a:t>
            </a:r>
            <a:endParaRPr lang="en-US" sz="2400" dirty="0">
              <a:solidFill>
                <a:schemeClr val="bg1">
                  <a:lumMod val="85000"/>
                </a:schemeClr>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1378660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34466990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sz="2400" dirty="0" smtClean="0">
                <a:latin typeface="Comic Sans MS" panose="030F0702030302020204" pitchFamily="66" charset="0"/>
              </a:rPr>
              <a:t>Sensors in smart phones</a:t>
            </a:r>
          </a:p>
          <a:p>
            <a:endParaRPr lang="en-US" sz="1400" dirty="0" smtClean="0">
              <a:latin typeface="Comic Sans MS" panose="030F0702030302020204" pitchFamily="66" charset="0"/>
            </a:endParaRPr>
          </a:p>
          <a:p>
            <a:endParaRPr lang="en-US" sz="1400" dirty="0" smtClean="0">
              <a:latin typeface="Comic Sans MS" panose="030F0702030302020204" pitchFamily="66" charset="0"/>
            </a:endParaRPr>
          </a:p>
          <a:p>
            <a:endParaRPr lang="en-US" sz="1400" dirty="0" smtClean="0">
              <a:solidFill>
                <a:schemeClr val="bg1">
                  <a:lumMod val="85000"/>
                </a:schemeClr>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794" y="1670131"/>
            <a:ext cx="6321783" cy="4551236"/>
          </a:xfrm>
          <a:prstGeom prst="rect">
            <a:avLst/>
          </a:prstGeom>
        </p:spPr>
      </p:pic>
    </p:spTree>
    <p:extLst>
      <p:ext uri="{BB962C8B-B14F-4D97-AF65-F5344CB8AC3E}">
        <p14:creationId xmlns:p14="http://schemas.microsoft.com/office/powerpoint/2010/main" val="4840471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gn="just">
              <a:lnSpc>
                <a:spcPct val="150000"/>
              </a:lnSpc>
            </a:pPr>
            <a:r>
              <a:rPr lang="en-US" sz="3200" dirty="0" smtClean="0">
                <a:solidFill>
                  <a:schemeClr val="bg1">
                    <a:lumMod val="85000"/>
                  </a:schemeClr>
                </a:solidFill>
                <a:latin typeface="Comic Sans MS" panose="030F0702030302020204" pitchFamily="66" charset="0"/>
              </a:rPr>
              <a:t>Sensors</a:t>
            </a:r>
            <a:endParaRPr lang="en-US" sz="2000" dirty="0" smtClean="0">
              <a:solidFill>
                <a:schemeClr val="bg1">
                  <a:lumMod val="85000"/>
                </a:schemeClr>
              </a:solidFill>
              <a:latin typeface="Comic Sans MS" panose="030F0702030302020204" pitchFamily="66" charset="0"/>
            </a:endParaRPr>
          </a:p>
          <a:p>
            <a:pPr algn="just">
              <a:lnSpc>
                <a:spcPct val="150000"/>
              </a:lnSpc>
            </a:pPr>
            <a:endParaRPr lang="en-US" sz="1400" dirty="0" smtClean="0">
              <a:solidFill>
                <a:schemeClr val="bg1">
                  <a:lumMod val="85000"/>
                </a:schemeClr>
              </a:solidFill>
              <a:latin typeface="Comic Sans MS" panose="030F0702030302020204" pitchFamily="66" charset="0"/>
            </a:endParaRPr>
          </a:p>
          <a:p>
            <a:pPr algn="just">
              <a:lnSpc>
                <a:spcPct val="150000"/>
              </a:lnSpc>
            </a:pPr>
            <a:r>
              <a:rPr lang="en-US" sz="3200" dirty="0" smtClean="0">
                <a:latin typeface="Comic Sans MS" panose="030F0702030302020204" pitchFamily="66" charset="0"/>
              </a:rPr>
              <a:t>Actuators</a:t>
            </a:r>
            <a:endParaRPr lang="en-US" sz="2000" dirty="0" smtClean="0">
              <a:latin typeface="Comic Sans MS" panose="030F0702030302020204" pitchFamily="66" charset="0"/>
            </a:endParaRPr>
          </a:p>
          <a:p>
            <a:pPr lvl="1" algn="just">
              <a:lnSpc>
                <a:spcPct val="150000"/>
              </a:lnSpc>
            </a:pPr>
            <a:r>
              <a:rPr lang="en-US" dirty="0" smtClean="0">
                <a:latin typeface="Comic Sans MS" panose="030F0702030302020204" pitchFamily="66" charset="0"/>
              </a:rPr>
              <a:t>Actuators </a:t>
            </a:r>
            <a:r>
              <a:rPr lang="en-US" dirty="0">
                <a:latin typeface="Comic Sans MS" panose="030F0702030302020204" pitchFamily="66" charset="0"/>
              </a:rPr>
              <a:t>receive some type of control signal (</a:t>
            </a:r>
            <a:r>
              <a:rPr lang="en-US" dirty="0" smtClean="0">
                <a:latin typeface="Comic Sans MS" panose="030F0702030302020204" pitchFamily="66" charset="0"/>
              </a:rPr>
              <a:t>commonly an </a:t>
            </a:r>
            <a:r>
              <a:rPr lang="en-US" dirty="0">
                <a:latin typeface="Comic Sans MS" panose="030F0702030302020204" pitchFamily="66" charset="0"/>
              </a:rPr>
              <a:t>electric signal or digital command) that triggers a physical effect, </a:t>
            </a:r>
            <a:r>
              <a:rPr lang="en-US" dirty="0" smtClean="0">
                <a:latin typeface="Comic Sans MS" panose="030F0702030302020204" pitchFamily="66" charset="0"/>
              </a:rPr>
              <a:t>usually some </a:t>
            </a:r>
            <a:r>
              <a:rPr lang="en-US" dirty="0">
                <a:latin typeface="Comic Sans MS" panose="030F0702030302020204" pitchFamily="66" charset="0"/>
              </a:rPr>
              <a:t>type of motion, force, and so on.</a:t>
            </a:r>
            <a:endParaRPr lang="en-US" sz="32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735760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gn="just">
              <a:lnSpc>
                <a:spcPct val="150000"/>
              </a:lnSpc>
            </a:pPr>
            <a:r>
              <a:rPr lang="en-US" sz="2400" dirty="0" smtClean="0">
                <a:solidFill>
                  <a:schemeClr val="bg1">
                    <a:lumMod val="85000"/>
                  </a:schemeClr>
                </a:solidFill>
                <a:latin typeface="Comic Sans MS" panose="030F0702030302020204" pitchFamily="66" charset="0"/>
              </a:rPr>
              <a:t>Sensors</a:t>
            </a:r>
            <a:endParaRPr lang="en-US" sz="1100" dirty="0" smtClean="0">
              <a:solidFill>
                <a:schemeClr val="bg1">
                  <a:lumMod val="85000"/>
                </a:schemeClr>
              </a:solidFill>
              <a:latin typeface="Comic Sans MS" panose="030F0702030302020204" pitchFamily="66" charset="0"/>
            </a:endParaRPr>
          </a:p>
          <a:p>
            <a:pPr algn="just">
              <a:lnSpc>
                <a:spcPct val="150000"/>
              </a:lnSpc>
            </a:pPr>
            <a:r>
              <a:rPr lang="en-US" sz="2400" dirty="0" smtClean="0">
                <a:latin typeface="Comic Sans MS" panose="030F0702030302020204" pitchFamily="66" charset="0"/>
              </a:rPr>
              <a:t>Actuators</a:t>
            </a:r>
            <a:endParaRPr lang="en-US" sz="1600" dirty="0" smtClean="0">
              <a:latin typeface="Comic Sans MS" panose="030F0702030302020204" pitchFamily="66" charset="0"/>
            </a:endParaRPr>
          </a:p>
          <a:p>
            <a:pPr lvl="1" algn="just">
              <a:lnSpc>
                <a:spcPct val="150000"/>
              </a:lnSpc>
            </a:pPr>
            <a:r>
              <a:rPr lang="en-US" sz="2000" dirty="0" smtClean="0">
                <a:latin typeface="Comic Sans MS" panose="030F0702030302020204" pitchFamily="66" charset="0"/>
              </a:rPr>
              <a:t>Different types of actuators</a:t>
            </a:r>
          </a:p>
          <a:p>
            <a:pPr lvl="2" algn="just">
              <a:lnSpc>
                <a:spcPct val="150000"/>
              </a:lnSpc>
            </a:pPr>
            <a:r>
              <a:rPr lang="en-US" sz="1800" dirty="0">
                <a:latin typeface="Comic Sans MS" panose="030F0702030302020204" pitchFamily="66" charset="0"/>
              </a:rPr>
              <a:t>Type of </a:t>
            </a:r>
            <a:r>
              <a:rPr lang="en-US" sz="1800" dirty="0" smtClean="0">
                <a:latin typeface="Comic Sans MS" panose="030F0702030302020204" pitchFamily="66" charset="0"/>
              </a:rPr>
              <a:t>motion</a:t>
            </a:r>
          </a:p>
          <a:p>
            <a:pPr lvl="2" algn="just">
              <a:lnSpc>
                <a:spcPct val="150000"/>
              </a:lnSpc>
            </a:pPr>
            <a:r>
              <a:rPr lang="en-US" sz="1800" dirty="0" smtClean="0">
                <a:latin typeface="Comic Sans MS" panose="030F0702030302020204" pitchFamily="66" charset="0"/>
              </a:rPr>
              <a:t>Power</a:t>
            </a:r>
          </a:p>
          <a:p>
            <a:pPr lvl="2" algn="just">
              <a:lnSpc>
                <a:spcPct val="150000"/>
              </a:lnSpc>
            </a:pPr>
            <a:r>
              <a:rPr lang="en-US" sz="1800" dirty="0" smtClean="0">
                <a:latin typeface="Comic Sans MS" panose="030F0702030302020204" pitchFamily="66" charset="0"/>
              </a:rPr>
              <a:t>Binary </a:t>
            </a:r>
            <a:r>
              <a:rPr lang="en-US" sz="1800" dirty="0">
                <a:latin typeface="Comic Sans MS" panose="030F0702030302020204" pitchFamily="66" charset="0"/>
              </a:rPr>
              <a:t>or </a:t>
            </a:r>
            <a:r>
              <a:rPr lang="en-US" sz="1800" dirty="0" smtClean="0">
                <a:latin typeface="Comic Sans MS" panose="030F0702030302020204" pitchFamily="66" charset="0"/>
              </a:rPr>
              <a:t>continuous</a:t>
            </a:r>
            <a:endParaRPr lang="en-US" sz="1800" dirty="0">
              <a:latin typeface="Comic Sans MS" panose="030F0702030302020204" pitchFamily="66" charset="0"/>
            </a:endParaRPr>
          </a:p>
          <a:p>
            <a:pPr lvl="2" algn="just">
              <a:lnSpc>
                <a:spcPct val="150000"/>
              </a:lnSpc>
            </a:pPr>
            <a:r>
              <a:rPr lang="en-US" sz="1800" dirty="0">
                <a:latin typeface="Comic Sans MS" panose="030F0702030302020204" pitchFamily="66" charset="0"/>
              </a:rPr>
              <a:t>Area of </a:t>
            </a:r>
            <a:r>
              <a:rPr lang="en-US" sz="1800" dirty="0" smtClean="0">
                <a:latin typeface="Comic Sans MS" panose="030F0702030302020204" pitchFamily="66" charset="0"/>
              </a:rPr>
              <a:t>application</a:t>
            </a:r>
          </a:p>
          <a:p>
            <a:pPr lvl="2" algn="just">
              <a:lnSpc>
                <a:spcPct val="150000"/>
              </a:lnSpc>
            </a:pPr>
            <a:r>
              <a:rPr lang="en-US" sz="1800" dirty="0" smtClean="0">
                <a:latin typeface="Comic Sans MS" panose="030F0702030302020204" pitchFamily="66" charset="0"/>
              </a:rPr>
              <a:t>Type </a:t>
            </a:r>
            <a:r>
              <a:rPr lang="en-US" sz="1800" dirty="0">
                <a:latin typeface="Comic Sans MS" panose="030F0702030302020204" pitchFamily="66" charset="0"/>
              </a:rPr>
              <a:t>of </a:t>
            </a:r>
            <a:r>
              <a:rPr lang="en-US" sz="1800" dirty="0" smtClean="0">
                <a:latin typeface="Comic Sans MS" panose="030F0702030302020204" pitchFamily="66" charset="0"/>
              </a:rPr>
              <a:t>energy</a:t>
            </a:r>
            <a:endParaRPr lang="en-US" sz="18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5589098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sz="2400" dirty="0" smtClean="0">
                <a:latin typeface="Comic Sans MS" panose="030F0702030302020204" pitchFamily="66" charset="0"/>
              </a:rPr>
              <a:t>Sensors and Actuators</a:t>
            </a:r>
            <a:endParaRPr lang="en-US" sz="1600"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https://www.postscapes.com/iot-sensors-actuators</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375" y="1757363"/>
            <a:ext cx="6026800" cy="4300536"/>
          </a:xfrm>
          <a:prstGeom prst="rect">
            <a:avLst/>
          </a:prstGeom>
        </p:spPr>
      </p:pic>
    </p:spTree>
    <p:extLst>
      <p:ext uri="{BB962C8B-B14F-4D97-AF65-F5344CB8AC3E}">
        <p14:creationId xmlns:p14="http://schemas.microsoft.com/office/powerpoint/2010/main" val="7729957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sz="2400" dirty="0">
                <a:latin typeface="Comic Sans MS" panose="030F0702030302020204" pitchFamily="66" charset="0"/>
              </a:rPr>
              <a:t>How Sensors and Actuators Interact with the Physical </a:t>
            </a:r>
            <a:r>
              <a:rPr lang="en-US" sz="2400" dirty="0" smtClean="0">
                <a:latin typeface="Comic Sans MS" panose="030F0702030302020204" pitchFamily="66" charset="0"/>
              </a:rPr>
              <a:t>World</a:t>
            </a:r>
          </a:p>
          <a:p>
            <a:endParaRPr lang="en-US" sz="24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93" y="2588652"/>
            <a:ext cx="8725503" cy="3566181"/>
          </a:xfrm>
          <a:prstGeom prst="rect">
            <a:avLst/>
          </a:prstGeom>
          <a:ln>
            <a:noFill/>
          </a:ln>
          <a:effectLst>
            <a:softEdge rad="112500"/>
          </a:effectLst>
        </p:spPr>
      </p:pic>
    </p:spTree>
    <p:extLst>
      <p:ext uri="{BB962C8B-B14F-4D97-AF65-F5344CB8AC3E}">
        <p14:creationId xmlns:p14="http://schemas.microsoft.com/office/powerpoint/2010/main" val="25659055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Smart environment?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lnSpc>
                <a:spcPct val="150000"/>
              </a:lnSpc>
            </a:pPr>
            <a:r>
              <a:rPr lang="en-US" dirty="0" smtClean="0">
                <a:latin typeface="Comic Sans MS" panose="030F0702030302020204" pitchFamily="66" charset="0"/>
              </a:rPr>
              <a:t>A smart environment is the physical world that is richly and invisibly interwoven with sensors, actuators, displays, and computational elements, embedded seamlessly in the every day objects of our lives, and connected through a continuous network.</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A to Z </a:t>
            </a:r>
            <a:r>
              <a:rPr lang="en-US" sz="1600" dirty="0" smtClean="0">
                <a:solidFill>
                  <a:srgbClr val="FF0000"/>
                </a:solidFill>
                <a:latin typeface="Comic Sans MS" panose="030F0702030302020204" pitchFamily="66" charset="0"/>
              </a:rPr>
              <a:t>: Technologies </a:t>
            </a:r>
            <a:r>
              <a:rPr lang="en-US" sz="1600" dirty="0">
                <a:solidFill>
                  <a:srgbClr val="FF0000"/>
                </a:solidFill>
                <a:latin typeface="Comic Sans MS" panose="030F0702030302020204" pitchFamily="66" charset="0"/>
              </a:rPr>
              <a:t>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IEEE Press, 2018</a:t>
            </a:r>
            <a:endParaRPr lang="en-US" sz="1600" dirty="0">
              <a:latin typeface="Comic Sans MS" panose="030F0702030302020204" pitchFamily="66" charset="0"/>
            </a:endParaRPr>
          </a:p>
        </p:txBody>
      </p:sp>
    </p:spTree>
    <p:extLst>
      <p:ext uri="{BB962C8B-B14F-4D97-AF65-F5344CB8AC3E}">
        <p14:creationId xmlns:p14="http://schemas.microsoft.com/office/powerpoint/2010/main" val="2935778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24306166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Platforms</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61515"/>
            <a:ext cx="10791153" cy="4768882"/>
          </a:xfrm>
        </p:spPr>
        <p:txBody>
          <a:bodyPr>
            <a:normAutofit fontScale="55000" lnSpcReduction="20000"/>
          </a:bodyPr>
          <a:lstStyle/>
          <a:p>
            <a:pPr algn="just">
              <a:lnSpc>
                <a:spcPct val="170000"/>
              </a:lnSpc>
            </a:pPr>
            <a:r>
              <a:rPr lang="en-US" dirty="0">
                <a:latin typeface="Comic Sans MS" panose="030F0702030302020204" pitchFamily="66" charset="0"/>
              </a:rPr>
              <a:t>IoT platforms are the central piece in the Internet of Things architecture that connect the real and the virtual worlds and enable communication between objects.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 </a:t>
            </a:r>
            <a:r>
              <a:rPr lang="en-US" dirty="0">
                <a:latin typeface="Comic Sans MS" panose="030F0702030302020204" pitchFamily="66" charset="0"/>
              </a:rPr>
              <a:t>In its most simple form, an IoT platform is just about enabling connectivity between objects.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In </a:t>
            </a:r>
            <a:r>
              <a:rPr lang="en-US" dirty="0">
                <a:latin typeface="Comic Sans MS" panose="030F0702030302020204" pitchFamily="66" charset="0"/>
              </a:rPr>
              <a:t>a more sophisticated form, the platform consists of a variety of important building blocks: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Connectivity and normalization, </a:t>
            </a:r>
          </a:p>
          <a:p>
            <a:pPr lvl="1" algn="just">
              <a:lnSpc>
                <a:spcPct val="170000"/>
              </a:lnSpc>
            </a:pPr>
            <a:r>
              <a:rPr lang="en-US" dirty="0" smtClean="0">
                <a:latin typeface="Comic Sans MS" panose="030F0702030302020204" pitchFamily="66" charset="0"/>
              </a:rPr>
              <a:t>device management, </a:t>
            </a:r>
          </a:p>
          <a:p>
            <a:pPr lvl="1" algn="just">
              <a:lnSpc>
                <a:spcPct val="170000"/>
              </a:lnSpc>
            </a:pPr>
            <a:r>
              <a:rPr lang="en-US" dirty="0" smtClean="0">
                <a:latin typeface="Comic Sans MS" panose="030F0702030302020204" pitchFamily="66" charset="0"/>
              </a:rPr>
              <a:t>database</a:t>
            </a:r>
            <a:r>
              <a:rPr lang="en-US" dirty="0">
                <a:latin typeface="Comic Sans MS" panose="030F0702030302020204" pitchFamily="66" charset="0"/>
              </a:rPr>
              <a:t>,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processing and </a:t>
            </a:r>
            <a:r>
              <a:rPr lang="en-US" dirty="0">
                <a:latin typeface="Comic Sans MS" panose="030F0702030302020204" pitchFamily="66" charset="0"/>
              </a:rPr>
              <a:t>action </a:t>
            </a:r>
            <a:r>
              <a:rPr lang="en-US" dirty="0" smtClean="0">
                <a:latin typeface="Comic Sans MS" panose="030F0702030302020204" pitchFamily="66" charset="0"/>
              </a:rPr>
              <a:t>management, </a:t>
            </a:r>
          </a:p>
          <a:p>
            <a:pPr lvl="1" algn="just">
              <a:lnSpc>
                <a:spcPct val="170000"/>
              </a:lnSpc>
            </a:pPr>
            <a:r>
              <a:rPr lang="en-US" dirty="0" smtClean="0">
                <a:latin typeface="Comic Sans MS" panose="030F0702030302020204" pitchFamily="66" charset="0"/>
              </a:rPr>
              <a:t>analytics</a:t>
            </a:r>
            <a:r>
              <a:rPr lang="en-US" dirty="0">
                <a:latin typeface="Comic Sans MS" panose="030F0702030302020204" pitchFamily="66" charset="0"/>
              </a:rPr>
              <a:t>,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visualization</a:t>
            </a:r>
            <a:r>
              <a:rPr lang="en-US" dirty="0">
                <a:latin typeface="Comic Sans MS" panose="030F0702030302020204" pitchFamily="66" charset="0"/>
              </a:rPr>
              <a:t>,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additional </a:t>
            </a:r>
            <a:r>
              <a:rPr lang="en-US" dirty="0">
                <a:latin typeface="Comic Sans MS" panose="030F0702030302020204" pitchFamily="66" charset="0"/>
              </a:rPr>
              <a:t>tools, and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external interfaces</a:t>
            </a:r>
            <a:endParaRPr lang="en-US" dirty="0">
              <a:latin typeface="Comic Sans MS" panose="030F0702030302020204" pitchFamily="66" charset="0"/>
            </a:endParaRPr>
          </a:p>
        </p:txBody>
      </p:sp>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rPr>
              <a:t>IoT </a:t>
            </a:r>
            <a:r>
              <a:rPr lang="en-US" sz="1600" dirty="0">
                <a:solidFill>
                  <a:srgbClr val="FF0000"/>
                </a:solidFill>
              </a:rPr>
              <a:t>Platforms</a:t>
            </a:r>
            <a:r>
              <a:rPr lang="en-US" sz="1600" dirty="0"/>
              <a:t>, </a:t>
            </a:r>
            <a:r>
              <a:rPr lang="en-US" sz="1600" dirty="0" smtClean="0"/>
              <a:t>IoT Analytics, 2015 </a:t>
            </a:r>
            <a:endParaRPr lang="en-US" sz="1600" dirty="0">
              <a:latin typeface="Comic Sans MS" panose="030F0702030302020204" pitchFamily="66" charset="0"/>
            </a:endParaRPr>
          </a:p>
        </p:txBody>
      </p:sp>
    </p:spTree>
    <p:extLst>
      <p:ext uri="{BB962C8B-B14F-4D97-AF65-F5344CB8AC3E}">
        <p14:creationId xmlns:p14="http://schemas.microsoft.com/office/powerpoint/2010/main" val="34690413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Platforms</a:t>
            </a:r>
            <a:endParaRPr lang="en-US" dirty="0">
              <a:latin typeface="Comic Sans MS" panose="030F0702030302020204" pitchFamily="66" charset="0"/>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75077" y="1394834"/>
            <a:ext cx="5184217" cy="4429125"/>
          </a:xfrm>
        </p:spPr>
      </p:pic>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rPr>
              <a:t>IoT </a:t>
            </a:r>
            <a:r>
              <a:rPr lang="en-US" sz="1600" dirty="0">
                <a:solidFill>
                  <a:srgbClr val="FF0000"/>
                </a:solidFill>
              </a:rPr>
              <a:t>Platforms</a:t>
            </a:r>
            <a:r>
              <a:rPr lang="en-US" sz="1600" dirty="0"/>
              <a:t>, </a:t>
            </a:r>
            <a:r>
              <a:rPr lang="en-US" sz="1600" dirty="0" smtClean="0"/>
              <a:t>IoT Analytics, 2015 </a:t>
            </a:r>
            <a:endParaRPr lang="en-US" sz="1600" dirty="0">
              <a:latin typeface="Comic Sans MS" panose="030F0702030302020204" pitchFamily="66" charset="0"/>
            </a:endParaRPr>
          </a:p>
        </p:txBody>
      </p:sp>
    </p:spTree>
    <p:extLst>
      <p:ext uri="{BB962C8B-B14F-4D97-AF65-F5344CB8AC3E}">
        <p14:creationId xmlns:p14="http://schemas.microsoft.com/office/powerpoint/2010/main" val="2208712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Platforms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62500" lnSpcReduction="20000"/>
          </a:bodyPr>
          <a:lstStyle/>
          <a:p>
            <a:pPr algn="just">
              <a:lnSpc>
                <a:spcPct val="170000"/>
              </a:lnSpc>
            </a:pPr>
            <a:r>
              <a:rPr lang="en-US" dirty="0">
                <a:latin typeface="Comic Sans MS" panose="030F0702030302020204" pitchFamily="66" charset="0"/>
              </a:rPr>
              <a:t>An IoT platform is an end-to-end software framework.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It's </a:t>
            </a:r>
            <a:r>
              <a:rPr lang="en-US" dirty="0">
                <a:latin typeface="Comic Sans MS" panose="030F0702030302020204" pitchFamily="66" charset="0"/>
              </a:rPr>
              <a:t>the glue that pulls together information from sensors, devices, networks, and software that work together to unlock valuable, actionable data.</a:t>
            </a:r>
          </a:p>
          <a:p>
            <a:pPr algn="just">
              <a:lnSpc>
                <a:spcPct val="170000"/>
              </a:lnSpc>
            </a:pPr>
            <a:r>
              <a:rPr lang="en-US" dirty="0">
                <a:latin typeface="Comic Sans MS" panose="030F0702030302020204" pitchFamily="66" charset="0"/>
              </a:rPr>
              <a:t> A platform should have the ability to:   </a:t>
            </a:r>
          </a:p>
          <a:p>
            <a:pPr lvl="1" algn="just">
              <a:lnSpc>
                <a:spcPct val="170000"/>
              </a:lnSpc>
            </a:pPr>
            <a:r>
              <a:rPr lang="en-US" dirty="0">
                <a:latin typeface="Comic Sans MS" panose="030F0702030302020204" pitchFamily="66" charset="0"/>
              </a:rPr>
              <a:t>manage devices   </a:t>
            </a:r>
          </a:p>
          <a:p>
            <a:pPr lvl="1" algn="just">
              <a:lnSpc>
                <a:spcPct val="170000"/>
              </a:lnSpc>
            </a:pPr>
            <a:r>
              <a:rPr lang="en-US" dirty="0">
                <a:latin typeface="Comic Sans MS" panose="030F0702030302020204" pitchFamily="66" charset="0"/>
              </a:rPr>
              <a:t>allow remote connections to all relevant objects or devices   </a:t>
            </a:r>
          </a:p>
          <a:p>
            <a:pPr lvl="1" algn="just">
              <a:lnSpc>
                <a:spcPct val="170000"/>
              </a:lnSpc>
            </a:pPr>
            <a:r>
              <a:rPr lang="en-US" dirty="0">
                <a:latin typeface="Comic Sans MS" panose="030F0702030302020204" pitchFamily="66" charset="0"/>
              </a:rPr>
              <a:t>collect and manage data and help you define business rules   </a:t>
            </a:r>
          </a:p>
          <a:p>
            <a:pPr lvl="1" algn="just">
              <a:lnSpc>
                <a:spcPct val="170000"/>
              </a:lnSpc>
            </a:pPr>
            <a:r>
              <a:rPr lang="en-US" dirty="0">
                <a:latin typeface="Comic Sans MS" panose="030F0702030302020204" pitchFamily="66" charset="0"/>
              </a:rPr>
              <a:t>enable analytics and visualization   </a:t>
            </a:r>
          </a:p>
          <a:p>
            <a:pPr lvl="1" algn="just">
              <a:lnSpc>
                <a:spcPct val="170000"/>
              </a:lnSpc>
            </a:pPr>
            <a:r>
              <a:rPr lang="en-US" dirty="0">
                <a:latin typeface="Comic Sans MS" panose="030F0702030302020204" pitchFamily="66" charset="0"/>
              </a:rPr>
              <a:t>integrate with IT and cloud </a:t>
            </a:r>
            <a:r>
              <a:rPr lang="en-US" dirty="0" smtClean="0">
                <a:latin typeface="Comic Sans MS" panose="030F0702030302020204" pitchFamily="66" charset="0"/>
              </a:rPr>
              <a:t>services</a:t>
            </a:r>
          </a:p>
        </p:txBody>
      </p:sp>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https://www.business.att.com/learn/research-reports/whats-an-iot-platform-and-what-role-does-it-play.html</a:t>
            </a:r>
            <a:endParaRPr lang="en-US" sz="1600" dirty="0">
              <a:latin typeface="Comic Sans MS" panose="030F0702030302020204" pitchFamily="66" charset="0"/>
            </a:endParaRPr>
          </a:p>
        </p:txBody>
      </p:sp>
    </p:spTree>
    <p:extLst>
      <p:ext uri="{BB962C8B-B14F-4D97-AF65-F5344CB8AC3E}">
        <p14:creationId xmlns:p14="http://schemas.microsoft.com/office/powerpoint/2010/main" val="2017865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77500" lnSpcReduction="20000"/>
          </a:bodyPr>
          <a:lstStyle/>
          <a:p>
            <a:pPr algn="just">
              <a:lnSpc>
                <a:spcPct val="150000"/>
              </a:lnSpc>
            </a:pPr>
            <a:r>
              <a:rPr lang="en-US" b="1" dirty="0" smtClean="0">
                <a:latin typeface="Comic Sans MS" panose="030F0702030302020204" pitchFamily="66" charset="0"/>
              </a:rPr>
              <a:t>Kevin Ashton, 2009</a:t>
            </a:r>
          </a:p>
          <a:p>
            <a:pPr algn="just">
              <a:lnSpc>
                <a:spcPct val="150000"/>
              </a:lnSpc>
            </a:pPr>
            <a:endParaRPr lang="en-US" b="1" dirty="0" smtClean="0">
              <a:latin typeface="Comic Sans MS" panose="030F0702030302020204" pitchFamily="66" charset="0"/>
            </a:endParaRPr>
          </a:p>
          <a:p>
            <a:pPr lvl="1" algn="just">
              <a:lnSpc>
                <a:spcPct val="150000"/>
              </a:lnSpc>
            </a:pPr>
            <a:r>
              <a:rPr lang="en-US" dirty="0" smtClean="0">
                <a:latin typeface="Comic Sans MS" panose="030F0702030302020204" pitchFamily="66" charset="0"/>
              </a:rPr>
              <a:t>If </a:t>
            </a:r>
            <a:r>
              <a:rPr lang="en-US" dirty="0">
                <a:latin typeface="Comic Sans MS" panose="030F0702030302020204" pitchFamily="66" charset="0"/>
              </a:rPr>
              <a:t>we had computers that knew everything there was to know about things—using data they </a:t>
            </a:r>
            <a:r>
              <a:rPr lang="en-US" dirty="0" smtClean="0">
                <a:latin typeface="Comic Sans MS" panose="030F0702030302020204" pitchFamily="66" charset="0"/>
              </a:rPr>
              <a:t>gathered without </a:t>
            </a:r>
            <a:r>
              <a:rPr lang="en-US" dirty="0">
                <a:latin typeface="Comic Sans MS" panose="030F0702030302020204" pitchFamily="66" charset="0"/>
              </a:rPr>
              <a:t>any help from us—we would be able to track and count everything, and greatly reduce waste</a:t>
            </a:r>
            <a:r>
              <a:rPr lang="en-US" dirty="0" smtClean="0">
                <a:latin typeface="Comic Sans MS" panose="030F0702030302020204" pitchFamily="66" charset="0"/>
              </a:rPr>
              <a:t>,</a:t>
            </a:r>
            <a:r>
              <a:rPr lang="en-US" dirty="0">
                <a:latin typeface="Comic Sans MS" panose="030F0702030302020204" pitchFamily="66" charset="0"/>
              </a:rPr>
              <a:t> loss and cost. We would know when things needed replacing, repairing or recalling, and whether </a:t>
            </a:r>
            <a:r>
              <a:rPr lang="en-US" dirty="0" smtClean="0">
                <a:latin typeface="Comic Sans MS" panose="030F0702030302020204" pitchFamily="66" charset="0"/>
              </a:rPr>
              <a:t>they were </a:t>
            </a:r>
            <a:r>
              <a:rPr lang="en-US" dirty="0">
                <a:latin typeface="Comic Sans MS" panose="030F0702030302020204" pitchFamily="66" charset="0"/>
              </a:rPr>
              <a:t>fresh or past their best. We need to empower computers with their own means of gathering </a:t>
            </a:r>
            <a:r>
              <a:rPr lang="en-US" dirty="0" smtClean="0">
                <a:latin typeface="Comic Sans MS" panose="030F0702030302020204" pitchFamily="66" charset="0"/>
              </a:rPr>
              <a:t>information, so </a:t>
            </a:r>
            <a:r>
              <a:rPr lang="en-US" dirty="0">
                <a:latin typeface="Comic Sans MS" panose="030F0702030302020204" pitchFamily="66" charset="0"/>
              </a:rPr>
              <a:t>they can see, hear and smell the world for </a:t>
            </a:r>
            <a:r>
              <a:rPr lang="en-US" dirty="0" smtClean="0">
                <a:latin typeface="Comic Sans MS" panose="030F0702030302020204" pitchFamily="66" charset="0"/>
              </a:rPr>
              <a:t>themselves.</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413122941"/>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Platforms</a:t>
            </a:r>
            <a:endParaRPr lang="en-US" dirty="0">
              <a:latin typeface="Comic Sans MS" panose="030F0702030302020204" pitchFamily="66" charset="0"/>
            </a:endParaRPr>
          </a:p>
        </p:txBody>
      </p:sp>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3"/>
              </a:rPr>
              <a:t>https://www.educba.com/iot-platform/</a:t>
            </a:r>
            <a:endParaRPr lang="en-US" sz="1600" dirty="0">
              <a:latin typeface="Comic Sans MS" panose="030F0702030302020204" pitchFamily="66" charset="0"/>
            </a:endParaRPr>
          </a:p>
        </p:txBody>
      </p:sp>
      <p:pic>
        <p:nvPicPr>
          <p:cNvPr id="12" name="Content Placeholder 11"/>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82248" y="2004396"/>
            <a:ext cx="6858000" cy="4114800"/>
          </a:xfrm>
        </p:spPr>
      </p:pic>
    </p:spTree>
    <p:extLst>
      <p:ext uri="{BB962C8B-B14F-4D97-AF65-F5344CB8AC3E}">
        <p14:creationId xmlns:p14="http://schemas.microsoft.com/office/powerpoint/2010/main" val="33775618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6485095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Networks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55000" lnSpcReduction="20000"/>
          </a:bodyPr>
          <a:lstStyle/>
          <a:p>
            <a:pPr algn="just">
              <a:lnSpc>
                <a:spcPct val="170000"/>
              </a:lnSpc>
            </a:pPr>
            <a:r>
              <a:rPr lang="en-US" dirty="0" smtClean="0">
                <a:latin typeface="Comic Sans MS" panose="030F0702030302020204" pitchFamily="66" charset="0"/>
              </a:rPr>
              <a:t>IoT Network is the </a:t>
            </a:r>
            <a:r>
              <a:rPr lang="en-US" dirty="0">
                <a:latin typeface="Comic Sans MS" panose="030F0702030302020204" pitchFamily="66" charset="0"/>
              </a:rPr>
              <a:t>communication domain for the IoT </a:t>
            </a:r>
            <a:r>
              <a:rPr lang="en-US" dirty="0" smtClean="0">
                <a:latin typeface="Comic Sans MS" panose="030F0702030302020204" pitchFamily="66" charset="0"/>
              </a:rPr>
              <a:t>devices and </a:t>
            </a:r>
            <a:r>
              <a:rPr lang="en-US" dirty="0">
                <a:latin typeface="Comic Sans MS" panose="030F0702030302020204" pitchFamily="66" charset="0"/>
              </a:rPr>
              <a:t>endpoints.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It </a:t>
            </a:r>
            <a:r>
              <a:rPr lang="en-US" dirty="0">
                <a:latin typeface="Comic Sans MS" panose="030F0702030302020204" pitchFamily="66" charset="0"/>
              </a:rPr>
              <a:t>includes the devices themselves and </a:t>
            </a:r>
            <a:r>
              <a:rPr lang="en-US" dirty="0" smtClean="0">
                <a:latin typeface="Comic Sans MS" panose="030F0702030302020204" pitchFamily="66" charset="0"/>
              </a:rPr>
              <a:t>the communications </a:t>
            </a:r>
            <a:r>
              <a:rPr lang="en-US" dirty="0">
                <a:latin typeface="Comic Sans MS" panose="030F0702030302020204" pitchFamily="66" charset="0"/>
              </a:rPr>
              <a:t>network that links them.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Embodiments </a:t>
            </a:r>
            <a:r>
              <a:rPr lang="en-US" dirty="0">
                <a:latin typeface="Comic Sans MS" panose="030F0702030302020204" pitchFamily="66" charset="0"/>
              </a:rPr>
              <a:t>of </a:t>
            </a:r>
            <a:r>
              <a:rPr lang="en-US" dirty="0" smtClean="0">
                <a:latin typeface="Comic Sans MS" panose="030F0702030302020204" pitchFamily="66" charset="0"/>
              </a:rPr>
              <a:t>this communications </a:t>
            </a:r>
            <a:r>
              <a:rPr lang="en-US" dirty="0">
                <a:latin typeface="Comic Sans MS" panose="030F0702030302020204" pitchFamily="66" charset="0"/>
              </a:rPr>
              <a:t>infrastructure include wireless mesh technologies, </a:t>
            </a:r>
            <a:r>
              <a:rPr lang="en-US" dirty="0" smtClean="0">
                <a:latin typeface="Comic Sans MS" panose="030F0702030302020204" pitchFamily="66" charset="0"/>
              </a:rPr>
              <a:t>such as </a:t>
            </a:r>
            <a:r>
              <a:rPr lang="en-US" dirty="0">
                <a:latin typeface="Comic Sans MS" panose="030F0702030302020204" pitchFamily="66" charset="0"/>
              </a:rPr>
              <a:t>IEEE 802.15.4, and wireless point-to-multipoint systems, such </a:t>
            </a:r>
            <a:r>
              <a:rPr lang="en-US" dirty="0" smtClean="0">
                <a:latin typeface="Comic Sans MS" panose="030F0702030302020204" pitchFamily="66" charset="0"/>
              </a:rPr>
              <a:t>as IEEE </a:t>
            </a:r>
            <a:r>
              <a:rPr lang="en-US" dirty="0">
                <a:latin typeface="Comic Sans MS" panose="030F0702030302020204" pitchFamily="66" charset="0"/>
              </a:rPr>
              <a:t>801.11ah.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Also, </a:t>
            </a:r>
            <a:r>
              <a:rPr lang="en-US" dirty="0">
                <a:latin typeface="Comic Sans MS" panose="030F0702030302020204" pitchFamily="66" charset="0"/>
              </a:rPr>
              <a:t>included are wired device connections, such </a:t>
            </a:r>
            <a:r>
              <a:rPr lang="en-US" dirty="0" smtClean="0">
                <a:latin typeface="Comic Sans MS" panose="030F0702030302020204" pitchFamily="66" charset="0"/>
              </a:rPr>
              <a:t>as IEEE </a:t>
            </a:r>
            <a:r>
              <a:rPr lang="en-US" dirty="0">
                <a:latin typeface="Comic Sans MS" panose="030F0702030302020204" pitchFamily="66" charset="0"/>
              </a:rPr>
              <a:t>1901 power line communications.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In </a:t>
            </a:r>
            <a:r>
              <a:rPr lang="en-US" dirty="0">
                <a:latin typeface="Comic Sans MS" panose="030F0702030302020204" pitchFamily="66" charset="0"/>
              </a:rPr>
              <a:t>many cases, the smart (and sometimes not-so-smart) </a:t>
            </a:r>
            <a:r>
              <a:rPr lang="en-US" dirty="0" smtClean="0">
                <a:latin typeface="Comic Sans MS" panose="030F0702030302020204" pitchFamily="66" charset="0"/>
              </a:rPr>
              <a:t>devices communicate </a:t>
            </a:r>
            <a:r>
              <a:rPr lang="en-US" dirty="0">
                <a:latin typeface="Comic Sans MS" panose="030F0702030302020204" pitchFamily="66" charset="0"/>
              </a:rPr>
              <a:t>with each other. In other cases, </a:t>
            </a:r>
            <a:r>
              <a:rPr lang="en-US" dirty="0" smtClean="0">
                <a:latin typeface="Comic Sans MS" panose="030F0702030302020204" pitchFamily="66" charset="0"/>
              </a:rPr>
              <a:t>machine-to-machine communication </a:t>
            </a:r>
            <a:r>
              <a:rPr lang="en-US" dirty="0">
                <a:latin typeface="Comic Sans MS" panose="030F0702030302020204" pitchFamily="66" charset="0"/>
              </a:rPr>
              <a:t>is not necessary, and the devices simply </a:t>
            </a:r>
            <a:r>
              <a:rPr lang="en-US" dirty="0" smtClean="0">
                <a:latin typeface="Comic Sans MS" panose="030F0702030302020204" pitchFamily="66" charset="0"/>
              </a:rPr>
              <a:t>communicate through </a:t>
            </a:r>
            <a:r>
              <a:rPr lang="en-US" dirty="0">
                <a:latin typeface="Comic Sans MS" panose="030F0702030302020204" pitchFamily="66" charset="0"/>
              </a:rPr>
              <a:t>a field area network (FAN) to use-case-specific apps in the </a:t>
            </a:r>
            <a:r>
              <a:rPr lang="en-US" dirty="0" smtClean="0">
                <a:latin typeface="Comic Sans MS" panose="030F0702030302020204" pitchFamily="66" charset="0"/>
              </a:rPr>
              <a:t>IoT application </a:t>
            </a:r>
            <a:r>
              <a:rPr lang="en-US" dirty="0">
                <a:latin typeface="Comic Sans MS" panose="030F0702030302020204" pitchFamily="66" charset="0"/>
              </a:rPr>
              <a:t>domain.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Therefore</a:t>
            </a:r>
            <a:r>
              <a:rPr lang="en-US" dirty="0">
                <a:latin typeface="Comic Sans MS" panose="030F0702030302020204" pitchFamily="66" charset="0"/>
              </a:rPr>
              <a:t>, the device domain also includes </a:t>
            </a:r>
            <a:r>
              <a:rPr lang="en-US" dirty="0" smtClean="0">
                <a:latin typeface="Comic Sans MS" panose="030F0702030302020204" pitchFamily="66" charset="0"/>
              </a:rPr>
              <a:t>the gateway </a:t>
            </a:r>
            <a:r>
              <a:rPr lang="en-US" dirty="0">
                <a:latin typeface="Comic Sans MS" panose="030F0702030302020204" pitchFamily="66" charset="0"/>
              </a:rPr>
              <a:t>device, which provides communications up into the </a:t>
            </a:r>
            <a:r>
              <a:rPr lang="en-US" dirty="0" smtClean="0">
                <a:latin typeface="Comic Sans MS" panose="030F0702030302020204" pitchFamily="66" charset="0"/>
              </a:rPr>
              <a:t>core network </a:t>
            </a:r>
            <a:r>
              <a:rPr lang="en-US" dirty="0">
                <a:latin typeface="Comic Sans MS" panose="030F0702030302020204" pitchFamily="66" charset="0"/>
              </a:rPr>
              <a:t>and acts as a demarcation point between the device </a:t>
            </a:r>
            <a:r>
              <a:rPr lang="en-US" dirty="0" smtClean="0">
                <a:latin typeface="Comic Sans MS" panose="030F0702030302020204" pitchFamily="66" charset="0"/>
              </a:rPr>
              <a:t>and network </a:t>
            </a:r>
            <a:r>
              <a:rPr lang="en-US" dirty="0">
                <a:latin typeface="Comic Sans MS" panose="030F0702030302020204" pitchFamily="66" charset="0"/>
              </a:rPr>
              <a:t>domains.</a:t>
            </a: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8968176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latin typeface="Comic Sans MS" panose="030F0702030302020204" pitchFamily="66" charset="0"/>
              </a:rPr>
              <a:t>Applications and </a:t>
            </a:r>
            <a:r>
              <a:rPr lang="en-US" dirty="0" smtClean="0">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29872767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a:t>
            </a:r>
            <a:endParaRPr lang="en-US" dirty="0">
              <a:latin typeface="Comic Sans MS" panose="030F0702030302020204" pitchFamily="66" charset="0"/>
            </a:endParaRPr>
          </a:p>
        </p:txBody>
      </p:sp>
      <p:sp>
        <p:nvSpPr>
          <p:cNvPr id="4" name="TextBox 3"/>
          <p:cNvSpPr txBox="1"/>
          <p:nvPr/>
        </p:nvSpPr>
        <p:spPr>
          <a:xfrm>
            <a:off x="14107"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https://www.meee-services.com/category/artificial-intelligence/</a:t>
            </a:r>
            <a:endParaRPr lang="en-US" sz="1600" dirty="0">
              <a:latin typeface="Comic Sans MS" panose="030F0702030302020204" pitchFamily="66"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1361" y="1901825"/>
            <a:ext cx="9332479" cy="4429125"/>
          </a:xfrm>
        </p:spPr>
      </p:pic>
    </p:spTree>
    <p:extLst>
      <p:ext uri="{BB962C8B-B14F-4D97-AF65-F5344CB8AC3E}">
        <p14:creationId xmlns:p14="http://schemas.microsoft.com/office/powerpoint/2010/main" val="1376333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Home</a:t>
            </a:r>
            <a:endParaRPr lang="en-US" dirty="0">
              <a:latin typeface="Comic Sans MS" panose="030F0702030302020204" pitchFamily="66" charset="0"/>
            </a:endParaRPr>
          </a:p>
        </p:txBody>
      </p:sp>
      <p:sp>
        <p:nvSpPr>
          <p:cNvPr id="4" name="TextBox 3"/>
          <p:cNvSpPr txBox="1"/>
          <p:nvPr/>
        </p:nvSpPr>
        <p:spPr>
          <a:xfrm>
            <a:off x="130658" y="6340006"/>
            <a:ext cx="11477470" cy="584775"/>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3"/>
              </a:rPr>
              <a:t>https://www.bluebonnetelectric.coop/Community/News/articles/2016/Magazine-Stories/HOME,-SMART-HOME-Trends-in-residential-technology</a:t>
            </a:r>
            <a:endParaRPr lang="en-US" sz="1600" dirty="0">
              <a:latin typeface="Comic Sans MS" panose="030F0702030302020204" pitchFamily="66" charset="0"/>
            </a:endParaRPr>
          </a:p>
        </p:txBody>
      </p:sp>
      <p:pic>
        <p:nvPicPr>
          <p:cNvPr id="3" name="Picture 2">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461" y="2039815"/>
            <a:ext cx="10058400" cy="4135902"/>
          </a:xfrm>
          <a:prstGeom prst="rect">
            <a:avLst/>
          </a:prstGeom>
        </p:spPr>
      </p:pic>
      <p:sp>
        <p:nvSpPr>
          <p:cNvPr id="6" name="TextBox 5">
            <a:hlinkClick r:id="rId4" action="ppaction://hlinkfile"/>
          </p:cNvPr>
          <p:cNvSpPr txBox="1"/>
          <p:nvPr/>
        </p:nvSpPr>
        <p:spPr>
          <a:xfrm>
            <a:off x="1153551" y="1302715"/>
            <a:ext cx="5514535" cy="369332"/>
          </a:xfrm>
          <a:prstGeom prst="rect">
            <a:avLst/>
          </a:prstGeom>
          <a:noFill/>
        </p:spPr>
        <p:txBody>
          <a:bodyPr wrap="square" rtlCol="0">
            <a:spAutoFit/>
          </a:bodyPr>
          <a:lstStyle/>
          <a:p>
            <a:r>
              <a:rPr lang="en-US" dirty="0" smtClean="0">
                <a:latin typeface="Comic Sans MS" panose="030F0702030302020204" pitchFamily="66" charset="0"/>
                <a:hlinkClick r:id="rId4" action="ppaction://hlinkfile"/>
              </a:rPr>
              <a:t>Smart </a:t>
            </a:r>
            <a:r>
              <a:rPr lang="en-US" dirty="0">
                <a:latin typeface="Comic Sans MS" panose="030F0702030302020204" pitchFamily="66" charset="0"/>
                <a:hlinkClick r:id="rId4" action="ppaction://hlinkfile"/>
              </a:rPr>
              <a:t>Home</a:t>
            </a:r>
            <a:endParaRPr lang="en-US" dirty="0"/>
          </a:p>
        </p:txBody>
      </p:sp>
    </p:spTree>
    <p:extLst>
      <p:ext uri="{BB962C8B-B14F-4D97-AF65-F5344CB8AC3E}">
        <p14:creationId xmlns:p14="http://schemas.microsoft.com/office/powerpoint/2010/main" val="36233134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Wearables</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https://www.quora.com/Why-the-boom-of-wearable-devices</a:t>
            </a:r>
            <a:endParaRPr lang="en-US" sz="16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1251770"/>
            <a:ext cx="4914900" cy="4914900"/>
          </a:xfrm>
          <a:prstGeom prst="rect">
            <a:avLst/>
          </a:prstGeom>
        </p:spPr>
      </p:pic>
    </p:spTree>
    <p:extLst>
      <p:ext uri="{BB962C8B-B14F-4D97-AF65-F5344CB8AC3E}">
        <p14:creationId xmlns:p14="http://schemas.microsoft.com/office/powerpoint/2010/main" val="35880427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City</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https://www.ifpenergiesnouvelles.com/article/smart-city-energy-challenges-facing-sustainable-cities</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69" y="1247640"/>
            <a:ext cx="9898751" cy="5191969"/>
          </a:xfrm>
          <a:prstGeom prst="rect">
            <a:avLst/>
          </a:prstGeom>
        </p:spPr>
      </p:pic>
      <p:sp>
        <p:nvSpPr>
          <p:cNvPr id="7" name="TextBox 6"/>
          <p:cNvSpPr txBox="1"/>
          <p:nvPr/>
        </p:nvSpPr>
        <p:spPr>
          <a:xfrm>
            <a:off x="905269" y="1437684"/>
            <a:ext cx="2743200" cy="369332"/>
          </a:xfrm>
          <a:prstGeom prst="rect">
            <a:avLst/>
          </a:prstGeom>
          <a:noFill/>
        </p:spPr>
        <p:txBody>
          <a:bodyPr wrap="square" rtlCol="0">
            <a:spAutoFit/>
          </a:bodyPr>
          <a:lstStyle/>
          <a:p>
            <a:r>
              <a:rPr lang="en-US" dirty="0" smtClean="0">
                <a:latin typeface="Comic Sans MS" panose="030F0702030302020204" pitchFamily="66" charset="0"/>
                <a:hlinkClick r:id="rId4" action="ppaction://hlinkfile"/>
              </a:rPr>
              <a:t>Smart City</a:t>
            </a:r>
            <a:endParaRPr lang="en-US" dirty="0">
              <a:latin typeface="Comic Sans MS" panose="030F0702030302020204" pitchFamily="66" charset="0"/>
            </a:endParaRPr>
          </a:p>
        </p:txBody>
      </p:sp>
    </p:spTree>
    <p:extLst>
      <p:ext uri="{BB962C8B-B14F-4D97-AF65-F5344CB8AC3E}">
        <p14:creationId xmlns:p14="http://schemas.microsoft.com/office/powerpoint/2010/main" val="26612670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Grid</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https://www.powerelectronicsnews.com/technology/is-your-smart-grid-secured</a:t>
            </a:r>
            <a:endParaRPr lang="en-US" sz="1600" dirty="0">
              <a:latin typeface="Comic Sans MS" panose="030F0702030302020204" pitchFamily="66"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571" y="1312606"/>
            <a:ext cx="8542857" cy="4892584"/>
          </a:xfrm>
          <a:prstGeom prst="rect">
            <a:avLst/>
          </a:prstGeom>
        </p:spPr>
      </p:pic>
    </p:spTree>
    <p:extLst>
      <p:ext uri="{BB962C8B-B14F-4D97-AF65-F5344CB8AC3E}">
        <p14:creationId xmlns:p14="http://schemas.microsoft.com/office/powerpoint/2010/main" val="7634098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Industrial IoT</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https://www.seekmomentum.com/blog/page/3</a:t>
            </a:r>
            <a:endParaRPr lang="en-US" sz="1600" dirty="0">
              <a:latin typeface="Comic Sans MS" panose="030F0702030302020204" pitchFamily="66"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419" y="1371599"/>
            <a:ext cx="7388942" cy="4498258"/>
          </a:xfrm>
          <a:prstGeom prst="rect">
            <a:avLst/>
          </a:prstGeom>
        </p:spPr>
      </p:pic>
    </p:spTree>
    <p:extLst>
      <p:ext uri="{BB962C8B-B14F-4D97-AF65-F5344CB8AC3E}">
        <p14:creationId xmlns:p14="http://schemas.microsoft.com/office/powerpoint/2010/main" val="32782823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lnSpc>
                <a:spcPct val="150000"/>
              </a:lnSpc>
            </a:pPr>
            <a:r>
              <a:rPr lang="en-US" b="1" dirty="0" smtClean="0">
                <a:latin typeface="Comic Sans MS" panose="030F0702030302020204" pitchFamily="66" charset="0"/>
              </a:rPr>
              <a:t>ITU-T, 2012</a:t>
            </a:r>
            <a:endParaRPr lang="en-US" b="1" dirty="0">
              <a:latin typeface="Comic Sans MS" panose="030F0702030302020204" pitchFamily="66" charset="0"/>
            </a:endParaRPr>
          </a:p>
          <a:p>
            <a:pPr lvl="1" algn="just">
              <a:lnSpc>
                <a:spcPct val="150000"/>
              </a:lnSpc>
            </a:pPr>
            <a:r>
              <a:rPr lang="en-US" dirty="0" smtClean="0">
                <a:latin typeface="Comic Sans MS" panose="030F0702030302020204" pitchFamily="66" charset="0"/>
              </a:rPr>
              <a:t>Internet </a:t>
            </a:r>
            <a:r>
              <a:rPr lang="en-US" dirty="0">
                <a:latin typeface="Comic Sans MS" panose="030F0702030302020204" pitchFamily="66" charset="0"/>
              </a:rPr>
              <a:t>of things (IoT): A </a:t>
            </a:r>
            <a:r>
              <a:rPr lang="en-US" dirty="0">
                <a:solidFill>
                  <a:srgbClr val="FF0000"/>
                </a:solidFill>
                <a:latin typeface="Comic Sans MS" panose="030F0702030302020204" pitchFamily="66" charset="0"/>
              </a:rPr>
              <a:t>global infrastructure </a:t>
            </a:r>
            <a:r>
              <a:rPr lang="en-US" dirty="0">
                <a:latin typeface="Comic Sans MS" panose="030F0702030302020204" pitchFamily="66" charset="0"/>
              </a:rPr>
              <a:t>for the information society, enabling advanced </a:t>
            </a:r>
            <a:r>
              <a:rPr lang="en-US" dirty="0" smtClean="0">
                <a:latin typeface="Comic Sans MS" panose="030F0702030302020204" pitchFamily="66" charset="0"/>
              </a:rPr>
              <a:t>services by </a:t>
            </a:r>
            <a:r>
              <a:rPr lang="en-US" dirty="0">
                <a:solidFill>
                  <a:srgbClr val="FF0000"/>
                </a:solidFill>
                <a:latin typeface="Comic Sans MS" panose="030F0702030302020204" pitchFamily="66" charset="0"/>
              </a:rPr>
              <a:t>interconnecting (physical and virtual) things </a:t>
            </a:r>
            <a:r>
              <a:rPr lang="en-US" dirty="0">
                <a:latin typeface="Comic Sans MS" panose="030F0702030302020204" pitchFamily="66" charset="0"/>
              </a:rPr>
              <a:t>based on existing and evolving </a:t>
            </a:r>
            <a:r>
              <a:rPr lang="en-US" dirty="0" smtClean="0">
                <a:solidFill>
                  <a:srgbClr val="FF0000"/>
                </a:solidFill>
                <a:latin typeface="Comic Sans MS" panose="030F0702030302020204" pitchFamily="66" charset="0"/>
              </a:rPr>
              <a:t>interoperable information </a:t>
            </a:r>
            <a:r>
              <a:rPr lang="en-US" dirty="0">
                <a:latin typeface="Comic Sans MS" panose="030F0702030302020204" pitchFamily="66" charset="0"/>
              </a:rPr>
              <a:t>and </a:t>
            </a:r>
            <a:r>
              <a:rPr lang="en-US" dirty="0">
                <a:solidFill>
                  <a:srgbClr val="FF0000"/>
                </a:solidFill>
                <a:latin typeface="Comic Sans MS" panose="030F0702030302020204" pitchFamily="66" charset="0"/>
              </a:rPr>
              <a:t>communication technologies</a:t>
            </a:r>
            <a:r>
              <a:rPr lang="en-US" dirty="0" smtClean="0">
                <a:latin typeface="Comic Sans MS" panose="030F0702030302020204" pitchFamily="66" charset="0"/>
              </a:rPr>
              <a:t>.</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8036545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smtClean="0">
                <a:latin typeface="Comic Sans MS" panose="030F0702030302020204" pitchFamily="66" charset="0"/>
              </a:rPr>
              <a:t>IoT Applications and Verticals- Smart Transportation</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https://www.sentinelassam.com/editorial/intelligent-transportation-system-and-smart-city-4/</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871" y="1138426"/>
            <a:ext cx="8426037" cy="4904732"/>
          </a:xfrm>
          <a:prstGeom prst="rect">
            <a:avLst/>
          </a:prstGeom>
        </p:spPr>
      </p:pic>
    </p:spTree>
    <p:extLst>
      <p:ext uri="{BB962C8B-B14F-4D97-AF65-F5344CB8AC3E}">
        <p14:creationId xmlns:p14="http://schemas.microsoft.com/office/powerpoint/2010/main" val="24638792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Connected Car</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https://www.researchgate.net/figure/Function-of-connected-car_fig1_323258412</a:t>
            </a:r>
            <a:endParaRPr lang="en-US" sz="1600" dirty="0">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890" y="1447686"/>
            <a:ext cx="7620000" cy="4762500"/>
          </a:xfrm>
          <a:prstGeom prst="rect">
            <a:avLst/>
          </a:prstGeom>
        </p:spPr>
      </p:pic>
    </p:spTree>
    <p:extLst>
      <p:ext uri="{BB962C8B-B14F-4D97-AF65-F5344CB8AC3E}">
        <p14:creationId xmlns:p14="http://schemas.microsoft.com/office/powerpoint/2010/main" val="20703380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Connected Health</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http://www.yole.fr/IoT_Seminar_Yole_FraunhoferEMFT.aspx</a:t>
            </a:r>
            <a:endParaRPr lang="en-US" sz="16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19096"/>
            <a:ext cx="10058400" cy="4809744"/>
          </a:xfrm>
          <a:prstGeom prst="rect">
            <a:avLst/>
          </a:prstGeom>
        </p:spPr>
      </p:pic>
    </p:spTree>
    <p:extLst>
      <p:ext uri="{BB962C8B-B14F-4D97-AF65-F5344CB8AC3E}">
        <p14:creationId xmlns:p14="http://schemas.microsoft.com/office/powerpoint/2010/main" val="8038836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Retail</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https://tmrblog.com/smart-retail-systems-market-iot-influence-the-future-of-retail-store/</a:t>
            </a:r>
            <a:endParaRPr lang="en-US" sz="1600" dirty="0">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0" y="1138426"/>
            <a:ext cx="7048500" cy="5381020"/>
          </a:xfrm>
          <a:prstGeom prst="rect">
            <a:avLst/>
          </a:prstGeom>
        </p:spPr>
      </p:pic>
    </p:spTree>
    <p:extLst>
      <p:ext uri="{BB962C8B-B14F-4D97-AF65-F5344CB8AC3E}">
        <p14:creationId xmlns:p14="http://schemas.microsoft.com/office/powerpoint/2010/main" val="1228077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smtClean="0">
                <a:latin typeface="Comic Sans MS" panose="030F0702030302020204" pitchFamily="66" charset="0"/>
              </a:rPr>
              <a:t>IoT Applications and Verticals- Smart Supply Chain</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https://www.ecubix.com/smart-supply-chain-solutions/</a:t>
            </a:r>
            <a:endParaRPr lang="en-US" sz="16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686" y="1030236"/>
            <a:ext cx="10058400" cy="5099785"/>
          </a:xfrm>
          <a:prstGeom prst="rect">
            <a:avLst/>
          </a:prstGeom>
        </p:spPr>
      </p:pic>
    </p:spTree>
    <p:extLst>
      <p:ext uri="{BB962C8B-B14F-4D97-AF65-F5344CB8AC3E}">
        <p14:creationId xmlns:p14="http://schemas.microsoft.com/office/powerpoint/2010/main" val="23959266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Farming</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a:t>
            </a:r>
            <a:r>
              <a:rPr lang="en-US" sz="1600" dirty="0" smtClean="0">
                <a:hlinkClick r:id="rId2"/>
              </a:rPr>
              <a:t>stock.adobe.com/images</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1415936"/>
            <a:ext cx="6350000" cy="4826000"/>
          </a:xfrm>
          <a:prstGeom prst="rect">
            <a:avLst/>
          </a:prstGeom>
        </p:spPr>
      </p:pic>
    </p:spTree>
    <p:extLst>
      <p:ext uri="{BB962C8B-B14F-4D97-AF65-F5344CB8AC3E}">
        <p14:creationId xmlns:p14="http://schemas.microsoft.com/office/powerpoint/2010/main" val="37000635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39023841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Framework</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A to Z </a:t>
            </a:r>
            <a:r>
              <a:rPr lang="en-US" sz="1600" dirty="0" smtClean="0">
                <a:solidFill>
                  <a:srgbClr val="FF0000"/>
                </a:solidFill>
                <a:latin typeface="Comic Sans MS" panose="030F0702030302020204" pitchFamily="66" charset="0"/>
              </a:rPr>
              <a:t>: Technologies </a:t>
            </a:r>
            <a:r>
              <a:rPr lang="en-US" sz="1600" dirty="0">
                <a:solidFill>
                  <a:srgbClr val="FF0000"/>
                </a:solidFill>
                <a:latin typeface="Comic Sans MS" panose="030F0702030302020204" pitchFamily="66" charset="0"/>
              </a:rPr>
              <a:t>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IEEE Press, 2018</a:t>
            </a:r>
            <a:endParaRPr lang="en-US" sz="1600" dirty="0">
              <a:latin typeface="Comic Sans MS" panose="030F0702030302020204" pitchFamily="66"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22876" y="2256667"/>
            <a:ext cx="6252901" cy="3912122"/>
          </a:xfrm>
        </p:spPr>
      </p:pic>
      <p:sp>
        <p:nvSpPr>
          <p:cNvPr id="8" name="Content Placeholder 2"/>
          <p:cNvSpPr txBox="1">
            <a:spLocks/>
          </p:cNvSpPr>
          <p:nvPr/>
        </p:nvSpPr>
        <p:spPr>
          <a:xfrm>
            <a:off x="802228" y="1901951"/>
            <a:ext cx="4617266" cy="442844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latin typeface="Comic Sans MS" panose="030F0702030302020204" pitchFamily="66" charset="0"/>
              </a:rPr>
              <a:t>Layer 1:</a:t>
            </a:r>
          </a:p>
          <a:p>
            <a:pPr lvl="1" algn="just"/>
            <a:r>
              <a:rPr lang="en-US" dirty="0">
                <a:latin typeface="Comic Sans MS" panose="030F0702030302020204" pitchFamily="66" charset="0"/>
              </a:rPr>
              <a:t>modern information and communication technologies form the technical foundation of IoT</a:t>
            </a:r>
          </a:p>
        </p:txBody>
      </p:sp>
    </p:spTree>
    <p:extLst>
      <p:ext uri="{BB962C8B-B14F-4D97-AF65-F5344CB8AC3E}">
        <p14:creationId xmlns:p14="http://schemas.microsoft.com/office/powerpoint/2010/main" val="3370453737"/>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Framework (cont’d)</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A to Z </a:t>
            </a:r>
            <a:r>
              <a:rPr lang="en-US" sz="1600" dirty="0" smtClean="0">
                <a:solidFill>
                  <a:srgbClr val="FF0000"/>
                </a:solidFill>
                <a:latin typeface="Comic Sans MS" panose="030F0702030302020204" pitchFamily="66" charset="0"/>
              </a:rPr>
              <a:t>: Technologies </a:t>
            </a:r>
            <a:r>
              <a:rPr lang="en-US" sz="1600" dirty="0">
                <a:solidFill>
                  <a:srgbClr val="FF0000"/>
                </a:solidFill>
                <a:latin typeface="Comic Sans MS" panose="030F0702030302020204" pitchFamily="66" charset="0"/>
              </a:rPr>
              <a:t>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IEEE Press, 2018</a:t>
            </a:r>
            <a:endParaRPr lang="en-US" sz="1600" dirty="0">
              <a:latin typeface="Comic Sans MS" panose="030F0702030302020204" pitchFamily="66"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22876" y="2256667"/>
            <a:ext cx="6252901" cy="3912122"/>
          </a:xfrm>
        </p:spPr>
      </p:pic>
      <p:sp>
        <p:nvSpPr>
          <p:cNvPr id="8" name="Content Placeholder 2"/>
          <p:cNvSpPr txBox="1">
            <a:spLocks/>
          </p:cNvSpPr>
          <p:nvPr/>
        </p:nvSpPr>
        <p:spPr>
          <a:xfrm>
            <a:off x="802228" y="1901951"/>
            <a:ext cx="4617266" cy="4428445"/>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latin typeface="Comic Sans MS" panose="030F0702030302020204" pitchFamily="66" charset="0"/>
              </a:rPr>
              <a:t>Layer 2:</a:t>
            </a:r>
          </a:p>
          <a:p>
            <a:pPr lvl="1" algn="just"/>
            <a:r>
              <a:rPr lang="en-US" dirty="0">
                <a:latin typeface="Comic Sans MS" panose="030F0702030302020204" pitchFamily="66" charset="0"/>
              </a:rPr>
              <a:t>IoT generates a network of unambiguously identifiable physical </a:t>
            </a:r>
            <a:r>
              <a:rPr lang="en-US" dirty="0" smtClean="0">
                <a:latin typeface="Comic Sans MS" panose="030F0702030302020204" pitchFamily="66" charset="0"/>
              </a:rPr>
              <a:t>things.</a:t>
            </a:r>
          </a:p>
          <a:p>
            <a:pPr lvl="1" algn="just"/>
            <a:r>
              <a:rPr lang="en-US" dirty="0">
                <a:latin typeface="Comic Sans MS" panose="030F0702030302020204" pitchFamily="66" charset="0"/>
              </a:rPr>
              <a:t>These things are equipped with miniaturized processors and </a:t>
            </a:r>
            <a:r>
              <a:rPr lang="en-US" dirty="0" smtClean="0">
                <a:latin typeface="Comic Sans MS" panose="030F0702030302020204" pitchFamily="66" charset="0"/>
              </a:rPr>
              <a:t>actuators</a:t>
            </a:r>
          </a:p>
          <a:p>
            <a:pPr lvl="1" algn="just"/>
            <a:r>
              <a:rPr lang="en-US" dirty="0">
                <a:latin typeface="Comic Sans MS" panose="030F0702030302020204" pitchFamily="66" charset="0"/>
              </a:rPr>
              <a:t>This allows for adapting objects and environments to our needs</a:t>
            </a:r>
            <a:endParaRPr lang="en-US" dirty="0" smtClean="0">
              <a:latin typeface="Comic Sans MS" panose="030F0702030302020204" pitchFamily="66" charset="0"/>
            </a:endParaRPr>
          </a:p>
          <a:p>
            <a:pPr lvl="1" algn="just"/>
            <a:endParaRPr lang="en-US" dirty="0">
              <a:latin typeface="Comic Sans MS" panose="030F0702030302020204" pitchFamily="66" charset="0"/>
            </a:endParaRPr>
          </a:p>
        </p:txBody>
      </p:sp>
    </p:spTree>
    <p:extLst>
      <p:ext uri="{BB962C8B-B14F-4D97-AF65-F5344CB8AC3E}">
        <p14:creationId xmlns:p14="http://schemas.microsoft.com/office/powerpoint/2010/main" val="2723614413"/>
      </p:ext>
    </p:extLst>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Framework (cont’d)</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A to Z </a:t>
            </a:r>
            <a:r>
              <a:rPr lang="en-US" sz="1600" dirty="0" smtClean="0">
                <a:solidFill>
                  <a:srgbClr val="FF0000"/>
                </a:solidFill>
                <a:latin typeface="Comic Sans MS" panose="030F0702030302020204" pitchFamily="66" charset="0"/>
              </a:rPr>
              <a:t>: Technologies </a:t>
            </a:r>
            <a:r>
              <a:rPr lang="en-US" sz="1600" dirty="0">
                <a:solidFill>
                  <a:srgbClr val="FF0000"/>
                </a:solidFill>
                <a:latin typeface="Comic Sans MS" panose="030F0702030302020204" pitchFamily="66" charset="0"/>
              </a:rPr>
              <a:t>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IEEE Press, 2018</a:t>
            </a:r>
            <a:endParaRPr lang="en-US" sz="1600" dirty="0">
              <a:latin typeface="Comic Sans MS" panose="030F0702030302020204" pitchFamily="66"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22876" y="2256667"/>
            <a:ext cx="6252901" cy="3912122"/>
          </a:xfrm>
        </p:spPr>
      </p:pic>
      <p:sp>
        <p:nvSpPr>
          <p:cNvPr id="8" name="Content Placeholder 2"/>
          <p:cNvSpPr txBox="1">
            <a:spLocks/>
          </p:cNvSpPr>
          <p:nvPr/>
        </p:nvSpPr>
        <p:spPr>
          <a:xfrm>
            <a:off x="802228" y="1901951"/>
            <a:ext cx="4617266" cy="442844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latin typeface="Comic Sans MS" panose="030F0702030302020204" pitchFamily="66" charset="0"/>
              </a:rPr>
              <a:t>Layer 3:</a:t>
            </a:r>
          </a:p>
          <a:p>
            <a:pPr lvl="1" algn="just"/>
            <a:r>
              <a:rPr lang="en-US" dirty="0">
                <a:latin typeface="Comic Sans MS" panose="030F0702030302020204" pitchFamily="66" charset="0"/>
              </a:rPr>
              <a:t>Sensors and actuators expand functionality by capturing states and the execution of </a:t>
            </a:r>
            <a:r>
              <a:rPr lang="en-US" dirty="0" smtClean="0">
                <a:latin typeface="Comic Sans MS" panose="030F0702030302020204" pitchFamily="66" charset="0"/>
              </a:rPr>
              <a:t>actions.</a:t>
            </a:r>
          </a:p>
          <a:p>
            <a:pPr lvl="1" algn="just"/>
            <a:r>
              <a:rPr lang="en-US" dirty="0">
                <a:latin typeface="Comic Sans MS" panose="030F0702030302020204" pitchFamily="66" charset="0"/>
              </a:rPr>
              <a:t>This results in potential for new services, including consumer products as well as new business processes and business </a:t>
            </a:r>
            <a:r>
              <a:rPr lang="en-US" dirty="0" smtClean="0">
                <a:latin typeface="Comic Sans MS" panose="030F0702030302020204" pitchFamily="66" charset="0"/>
              </a:rPr>
              <a:t>models. </a:t>
            </a:r>
          </a:p>
          <a:p>
            <a:pPr lvl="1" algn="just"/>
            <a:endParaRPr lang="en-US" dirty="0">
              <a:latin typeface="Comic Sans MS" panose="030F0702030302020204" pitchFamily="66" charset="0"/>
            </a:endParaRPr>
          </a:p>
        </p:txBody>
      </p:sp>
    </p:spTree>
    <p:extLst>
      <p:ext uri="{BB962C8B-B14F-4D97-AF65-F5344CB8AC3E}">
        <p14:creationId xmlns:p14="http://schemas.microsoft.com/office/powerpoint/2010/main" val="1282566554"/>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7384511" cy="4428445"/>
          </a:xfrm>
        </p:spPr>
        <p:txBody>
          <a:bodyPr>
            <a:normAutofit fontScale="77500" lnSpcReduction="20000"/>
          </a:bodyPr>
          <a:lstStyle/>
          <a:p>
            <a:pPr algn="just">
              <a:lnSpc>
                <a:spcPct val="160000"/>
              </a:lnSpc>
            </a:pPr>
            <a:r>
              <a:rPr lang="en-US" b="1" dirty="0" smtClean="0">
                <a:latin typeface="Comic Sans MS" panose="030F0702030302020204" pitchFamily="66" charset="0"/>
              </a:rPr>
              <a:t>IERC, 2014</a:t>
            </a:r>
            <a:endParaRPr lang="en-US" b="1" dirty="0">
              <a:latin typeface="Comic Sans MS" panose="030F0702030302020204" pitchFamily="66" charset="0"/>
            </a:endParaRPr>
          </a:p>
          <a:p>
            <a:pPr lvl="1" algn="just">
              <a:lnSpc>
                <a:spcPct val="160000"/>
              </a:lnSpc>
            </a:pPr>
            <a:r>
              <a:rPr lang="en-US" dirty="0">
                <a:latin typeface="Comic Sans MS" panose="030F0702030302020204" pitchFamily="66" charset="0"/>
              </a:rPr>
              <a:t>A </a:t>
            </a:r>
            <a:r>
              <a:rPr lang="en-US" dirty="0">
                <a:solidFill>
                  <a:srgbClr val="FF0000"/>
                </a:solidFill>
                <a:latin typeface="Comic Sans MS" panose="030F0702030302020204" pitchFamily="66" charset="0"/>
              </a:rPr>
              <a:t>dynamic global network infrastructure </a:t>
            </a:r>
            <a:r>
              <a:rPr lang="en-US" dirty="0">
                <a:latin typeface="Comic Sans MS" panose="030F0702030302020204" pitchFamily="66" charset="0"/>
              </a:rPr>
              <a:t>with self-configuring capabilities based on </a:t>
            </a:r>
            <a:r>
              <a:rPr lang="en-US" dirty="0">
                <a:solidFill>
                  <a:srgbClr val="FF0000"/>
                </a:solidFill>
                <a:latin typeface="Comic Sans MS" panose="030F0702030302020204" pitchFamily="66" charset="0"/>
              </a:rPr>
              <a:t>standard </a:t>
            </a:r>
            <a:r>
              <a:rPr lang="en-US" dirty="0" smtClean="0">
                <a:solidFill>
                  <a:srgbClr val="FF0000"/>
                </a:solidFill>
                <a:latin typeface="Comic Sans MS" panose="030F0702030302020204" pitchFamily="66" charset="0"/>
              </a:rPr>
              <a:t>and interoperable </a:t>
            </a:r>
            <a:r>
              <a:rPr lang="en-US" dirty="0">
                <a:solidFill>
                  <a:srgbClr val="FF0000"/>
                </a:solidFill>
                <a:latin typeface="Comic Sans MS" panose="030F0702030302020204" pitchFamily="66" charset="0"/>
              </a:rPr>
              <a:t>communication protocols </a:t>
            </a:r>
            <a:r>
              <a:rPr lang="en-US" dirty="0">
                <a:latin typeface="Comic Sans MS" panose="030F0702030302020204" pitchFamily="66" charset="0"/>
              </a:rPr>
              <a:t>where physical and virtual ‘things’ have identities, </a:t>
            </a:r>
            <a:r>
              <a:rPr lang="en-US" dirty="0" smtClean="0">
                <a:latin typeface="Comic Sans MS" panose="030F0702030302020204" pitchFamily="66" charset="0"/>
              </a:rPr>
              <a:t>physical attributes</a:t>
            </a:r>
            <a:r>
              <a:rPr lang="en-US" dirty="0">
                <a:latin typeface="Comic Sans MS" panose="030F0702030302020204" pitchFamily="66" charset="0"/>
              </a:rPr>
              <a:t>, and virtual personalities and use intelligent interfaces, and are </a:t>
            </a:r>
            <a:r>
              <a:rPr lang="en-US" dirty="0">
                <a:solidFill>
                  <a:srgbClr val="FF0000"/>
                </a:solidFill>
                <a:latin typeface="Comic Sans MS" panose="030F0702030302020204" pitchFamily="66" charset="0"/>
              </a:rPr>
              <a:t>seamlessly integrated </a:t>
            </a:r>
            <a:r>
              <a:rPr lang="en-US" dirty="0" smtClean="0">
                <a:solidFill>
                  <a:srgbClr val="FF0000"/>
                </a:solidFill>
                <a:latin typeface="Comic Sans MS" panose="030F0702030302020204" pitchFamily="66" charset="0"/>
              </a:rPr>
              <a:t>into the </a:t>
            </a:r>
            <a:r>
              <a:rPr lang="en-US" dirty="0">
                <a:solidFill>
                  <a:srgbClr val="FF0000"/>
                </a:solidFill>
                <a:latin typeface="Comic Sans MS" panose="030F0702030302020204" pitchFamily="66" charset="0"/>
              </a:rPr>
              <a:t>information </a:t>
            </a:r>
            <a:r>
              <a:rPr lang="en-US" dirty="0" smtClean="0">
                <a:solidFill>
                  <a:srgbClr val="FF0000"/>
                </a:solidFill>
                <a:latin typeface="Comic Sans MS" panose="030F0702030302020204" pitchFamily="66" charset="0"/>
              </a:rPr>
              <a:t>network</a:t>
            </a:r>
            <a:r>
              <a:rPr lang="en-US" dirty="0" smtClean="0">
                <a:latin typeface="Comic Sans MS" panose="030F0702030302020204" pitchFamily="66" charset="0"/>
              </a:rPr>
              <a:t>.</a:t>
            </a:r>
            <a:endParaRPr lang="en-US" dirty="0">
              <a:latin typeface="Comic Sans MS" panose="030F0702030302020204" pitchFamily="66" charset="0"/>
            </a:endParaRPr>
          </a:p>
        </p:txBody>
      </p:sp>
      <p:sp>
        <p:nvSpPr>
          <p:cNvPr id="4" name="TextBox 3"/>
          <p:cNvSpPr txBox="1"/>
          <p:nvPr/>
        </p:nvSpPr>
        <p:spPr>
          <a:xfrm>
            <a:off x="115910" y="6330396"/>
            <a:ext cx="11477470" cy="584775"/>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p>
          <a:p>
            <a:r>
              <a:rPr lang="en-US" sz="1600" dirty="0" smtClean="0">
                <a:latin typeface="Comic Sans MS" panose="030F0702030302020204" pitchFamily="66" charset="0"/>
              </a:rPr>
              <a:t>* </a:t>
            </a:r>
            <a:r>
              <a:rPr lang="en-US" sz="1600" dirty="0">
                <a:hlinkClick r:id="rId3"/>
              </a:rPr>
              <a:t>http://www.internet-of-things-research.eu/about_iot.htm</a:t>
            </a:r>
            <a:endParaRPr lang="en-US" sz="1600" dirty="0" smtClean="0">
              <a:latin typeface="Comic Sans MS" panose="030F0702030302020204" pitchFamily="66"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7379" y="2488715"/>
            <a:ext cx="3380109" cy="2863029"/>
          </a:xfrm>
          <a:prstGeom prst="rect">
            <a:avLst/>
          </a:prstGeom>
        </p:spPr>
      </p:pic>
    </p:spTree>
    <p:extLst>
      <p:ext uri="{BB962C8B-B14F-4D97-AF65-F5344CB8AC3E}">
        <p14:creationId xmlns:p14="http://schemas.microsoft.com/office/powerpoint/2010/main" val="40668582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Framework (cont’d)</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A to Z </a:t>
            </a:r>
            <a:r>
              <a:rPr lang="en-US" sz="1600" dirty="0" smtClean="0">
                <a:solidFill>
                  <a:srgbClr val="FF0000"/>
                </a:solidFill>
                <a:latin typeface="Comic Sans MS" panose="030F0702030302020204" pitchFamily="66" charset="0"/>
              </a:rPr>
              <a:t>: Technologies </a:t>
            </a:r>
            <a:r>
              <a:rPr lang="en-US" sz="1600" dirty="0">
                <a:solidFill>
                  <a:srgbClr val="FF0000"/>
                </a:solidFill>
                <a:latin typeface="Comic Sans MS" panose="030F0702030302020204" pitchFamily="66" charset="0"/>
              </a:rPr>
              <a:t>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IEEE Press, 2018</a:t>
            </a:r>
            <a:endParaRPr lang="en-US" sz="1600" dirty="0">
              <a:latin typeface="Comic Sans MS" panose="030F0702030302020204" pitchFamily="66"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22876" y="2256667"/>
            <a:ext cx="6252901" cy="3912122"/>
          </a:xfrm>
        </p:spPr>
      </p:pic>
      <p:sp>
        <p:nvSpPr>
          <p:cNvPr id="8" name="Content Placeholder 2"/>
          <p:cNvSpPr txBox="1">
            <a:spLocks/>
          </p:cNvSpPr>
          <p:nvPr/>
        </p:nvSpPr>
        <p:spPr>
          <a:xfrm>
            <a:off x="802228" y="1901951"/>
            <a:ext cx="4617266" cy="4428445"/>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latin typeface="Comic Sans MS" panose="030F0702030302020204" pitchFamily="66" charset="0"/>
              </a:rPr>
              <a:t>Layer 4:</a:t>
            </a:r>
          </a:p>
          <a:p>
            <a:pPr lvl="1" algn="just"/>
            <a:r>
              <a:rPr lang="en-US" sz="2400" dirty="0">
                <a:latin typeface="Comic Sans MS" panose="030F0702030302020204" pitchFamily="66" charset="0"/>
              </a:rPr>
              <a:t>IoT </a:t>
            </a:r>
            <a:r>
              <a:rPr lang="en-US" sz="2400" dirty="0" smtClean="0">
                <a:latin typeface="Comic Sans MS" panose="030F0702030302020204" pitchFamily="66" charset="0"/>
              </a:rPr>
              <a:t>provides </a:t>
            </a:r>
            <a:r>
              <a:rPr lang="en-US" sz="2400" dirty="0">
                <a:latin typeface="Comic Sans MS" panose="030F0702030302020204" pitchFamily="66" charset="0"/>
              </a:rPr>
              <a:t>a higher level of data quality for business processes, enabling organizations to respond more </a:t>
            </a:r>
            <a:r>
              <a:rPr lang="en-US" sz="2400" dirty="0" smtClean="0">
                <a:latin typeface="Comic Sans MS" panose="030F0702030302020204" pitchFamily="66" charset="0"/>
              </a:rPr>
              <a:t>rapidly, </a:t>
            </a:r>
            <a:r>
              <a:rPr lang="en-US" sz="2400" dirty="0">
                <a:latin typeface="Comic Sans MS" panose="030F0702030302020204" pitchFamily="66" charset="0"/>
              </a:rPr>
              <a:t>and may contribute to improved efficiency, accuracy, and economic benefits</a:t>
            </a:r>
            <a:r>
              <a:rPr lang="en-US" sz="2400" dirty="0" smtClean="0">
                <a:latin typeface="Comic Sans MS" panose="030F0702030302020204" pitchFamily="66" charset="0"/>
              </a:rPr>
              <a:t>.</a:t>
            </a:r>
          </a:p>
          <a:p>
            <a:pPr lvl="1" algn="just"/>
            <a:r>
              <a:rPr lang="en-US" sz="2400" dirty="0">
                <a:latin typeface="Comic Sans MS" panose="030F0702030302020204" pitchFamily="66" charset="0"/>
              </a:rPr>
              <a:t>These potentials will lead to various product, process, and business model innovations.</a:t>
            </a:r>
          </a:p>
          <a:p>
            <a:pPr lvl="1" algn="just"/>
            <a:endParaRPr lang="en-US" dirty="0">
              <a:latin typeface="Comic Sans MS" panose="030F0702030302020204" pitchFamily="66" charset="0"/>
            </a:endParaRPr>
          </a:p>
        </p:txBody>
      </p:sp>
    </p:spTree>
    <p:extLst>
      <p:ext uri="{BB962C8B-B14F-4D97-AF65-F5344CB8AC3E}">
        <p14:creationId xmlns:p14="http://schemas.microsoft.com/office/powerpoint/2010/main" val="1436483034"/>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Architecture</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8" y="1443789"/>
            <a:ext cx="4740443" cy="4886607"/>
          </a:xfrm>
        </p:spPr>
        <p:txBody>
          <a:bodyPr>
            <a:normAutofit fontScale="70000" lnSpcReduction="20000"/>
          </a:bodyPr>
          <a:lstStyle/>
          <a:p>
            <a:pPr algn="just">
              <a:lnSpc>
                <a:spcPct val="160000"/>
              </a:lnSpc>
            </a:pPr>
            <a:r>
              <a:rPr lang="en-US" sz="2400" b="1" dirty="0">
                <a:latin typeface="Comic Sans MS" panose="030F0702030302020204" pitchFamily="66" charset="0"/>
              </a:rPr>
              <a:t>Perception or Object </a:t>
            </a:r>
            <a:r>
              <a:rPr lang="en-US" sz="2400" b="1" dirty="0" smtClean="0">
                <a:latin typeface="Comic Sans MS" panose="030F0702030302020204" pitchFamily="66" charset="0"/>
              </a:rPr>
              <a:t>Layer</a:t>
            </a:r>
            <a:endParaRPr lang="en-US" sz="2400" b="1" dirty="0">
              <a:latin typeface="Comic Sans MS" panose="030F0702030302020204" pitchFamily="66" charset="0"/>
            </a:endParaRPr>
          </a:p>
          <a:p>
            <a:pPr lvl="1" algn="just">
              <a:lnSpc>
                <a:spcPct val="160000"/>
              </a:lnSpc>
            </a:pPr>
            <a:r>
              <a:rPr lang="en-US" sz="2400" dirty="0" smtClean="0">
                <a:latin typeface="Comic Sans MS" panose="030F0702030302020204" pitchFamily="66" charset="0"/>
              </a:rPr>
              <a:t>It </a:t>
            </a:r>
            <a:r>
              <a:rPr lang="en-US" sz="2400" dirty="0">
                <a:latin typeface="Comic Sans MS" panose="030F0702030302020204" pitchFamily="66" charset="0"/>
              </a:rPr>
              <a:t>includes various types of physical devices that are responsible for collecting data and acting accordingly, such as object identifiers, temperatures, locations, and humidity measurements.</a:t>
            </a:r>
          </a:p>
          <a:p>
            <a:pPr lvl="1" algn="just">
              <a:lnSpc>
                <a:spcPct val="160000"/>
              </a:lnSpc>
            </a:pPr>
            <a:r>
              <a:rPr lang="en-US" sz="2400" dirty="0" smtClean="0">
                <a:latin typeface="Comic Sans MS" panose="030F0702030302020204" pitchFamily="66" charset="0"/>
              </a:rPr>
              <a:t>The </a:t>
            </a:r>
            <a:r>
              <a:rPr lang="en-US" sz="2400" dirty="0">
                <a:latin typeface="Comic Sans MS" panose="030F0702030302020204" pitchFamily="66" charset="0"/>
              </a:rPr>
              <a:t>power consumption and communication ability (i.e., unidirectional or bidirectional) are important aspects of this layer.</a:t>
            </a:r>
          </a:p>
          <a:p>
            <a:pPr marL="0" indent="0" algn="just">
              <a:lnSpc>
                <a:spcPct val="160000"/>
              </a:lnSpc>
              <a:buNone/>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A to Z : Technologies and Applications</a:t>
            </a:r>
            <a:r>
              <a:rPr lang="en-US" sz="1600" dirty="0">
                <a:latin typeface="Comic Sans MS" panose="030F0702030302020204" pitchFamily="66" charset="0"/>
              </a:rPr>
              <a:t>, IEEE Press, 2018</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7209" y="630621"/>
            <a:ext cx="6134793" cy="5549462"/>
          </a:xfrm>
          <a:prstGeom prst="rect">
            <a:avLst/>
          </a:prstGeom>
        </p:spPr>
      </p:pic>
    </p:spTree>
    <p:extLst>
      <p:ext uri="{BB962C8B-B14F-4D97-AF65-F5344CB8AC3E}">
        <p14:creationId xmlns:p14="http://schemas.microsoft.com/office/powerpoint/2010/main" val="699766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a:t>
            </a:r>
            <a:r>
              <a:rPr lang="en-US" dirty="0">
                <a:latin typeface="Comic Sans MS" panose="030F0702030302020204" pitchFamily="66" charset="0"/>
              </a:rPr>
              <a:t>Architecture (cont’d)</a:t>
            </a:r>
            <a:r>
              <a:rPr lang="en-US" dirty="0" smtClean="0">
                <a:latin typeface="Comic Sans MS" panose="030F0702030302020204" pitchFamily="66" charset="0"/>
              </a:rPr>
              <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8" y="1443789"/>
            <a:ext cx="4874982" cy="4886607"/>
          </a:xfrm>
        </p:spPr>
        <p:txBody>
          <a:bodyPr>
            <a:normAutofit fontScale="77500" lnSpcReduction="20000"/>
          </a:bodyPr>
          <a:lstStyle/>
          <a:p>
            <a:pPr algn="just">
              <a:lnSpc>
                <a:spcPct val="160000"/>
              </a:lnSpc>
            </a:pPr>
            <a:r>
              <a:rPr lang="en-US" sz="2400" b="1" dirty="0" smtClean="0">
                <a:latin typeface="Comic Sans MS" panose="030F0702030302020204" pitchFamily="66" charset="0"/>
              </a:rPr>
              <a:t>Network or Abstraction Layer</a:t>
            </a:r>
            <a:endParaRPr lang="en-US" sz="2400" b="1" dirty="0">
              <a:latin typeface="Comic Sans MS" panose="030F0702030302020204" pitchFamily="66" charset="0"/>
            </a:endParaRPr>
          </a:p>
          <a:p>
            <a:pPr lvl="1" algn="just">
              <a:lnSpc>
                <a:spcPct val="160000"/>
              </a:lnSpc>
            </a:pPr>
            <a:r>
              <a:rPr lang="en-US" sz="2400" dirty="0" smtClean="0">
                <a:latin typeface="Comic Sans MS" panose="030F0702030302020204" pitchFamily="66" charset="0"/>
              </a:rPr>
              <a:t>This layer technologies </a:t>
            </a:r>
            <a:r>
              <a:rPr lang="en-US" sz="2400" dirty="0">
                <a:latin typeface="Comic Sans MS" panose="030F0702030302020204" pitchFamily="66" charset="0"/>
              </a:rPr>
              <a:t>transform the conventional sensors described in the perception layer into smart and connected nodes</a:t>
            </a:r>
            <a:r>
              <a:rPr lang="en-US" sz="2400" dirty="0" smtClean="0">
                <a:latin typeface="Comic Sans MS" panose="030F0702030302020204" pitchFamily="66" charset="0"/>
              </a:rPr>
              <a:t>.</a:t>
            </a:r>
          </a:p>
          <a:p>
            <a:pPr lvl="1" algn="just">
              <a:lnSpc>
                <a:spcPct val="160000"/>
              </a:lnSpc>
            </a:pPr>
            <a:r>
              <a:rPr lang="en-US" sz="2400" dirty="0">
                <a:latin typeface="Comic Sans MS" panose="030F0702030302020204" pitchFamily="66" charset="0"/>
              </a:rPr>
              <a:t>Network layer technologies enable nodes to be identifiable over the Internet or any local area network, which allows them to securely communicate with each other.</a:t>
            </a: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A to Z : Technologies and Applications</a:t>
            </a:r>
            <a:r>
              <a:rPr lang="en-US" sz="1600" dirty="0">
                <a:latin typeface="Comic Sans MS" panose="030F0702030302020204" pitchFamily="66" charset="0"/>
              </a:rPr>
              <a:t>, IEEE Press, 2018</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7209" y="630621"/>
            <a:ext cx="6134793" cy="5549462"/>
          </a:xfrm>
          <a:prstGeom prst="rect">
            <a:avLst/>
          </a:prstGeom>
        </p:spPr>
      </p:pic>
    </p:spTree>
    <p:extLst>
      <p:ext uri="{BB962C8B-B14F-4D97-AF65-F5344CB8AC3E}">
        <p14:creationId xmlns:p14="http://schemas.microsoft.com/office/powerpoint/2010/main" val="6546566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a:t>
            </a:r>
            <a:r>
              <a:rPr lang="en-US" dirty="0">
                <a:latin typeface="Comic Sans MS" panose="030F0702030302020204" pitchFamily="66" charset="0"/>
              </a:rPr>
              <a:t>Architecture (cont’d)</a:t>
            </a:r>
            <a:r>
              <a:rPr lang="en-US" dirty="0" smtClean="0">
                <a:latin typeface="Comic Sans MS" panose="030F0702030302020204" pitchFamily="66" charset="0"/>
              </a:rPr>
              <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700424" y="1443789"/>
            <a:ext cx="4976785" cy="4886607"/>
          </a:xfrm>
        </p:spPr>
        <p:txBody>
          <a:bodyPr>
            <a:normAutofit fontScale="62500" lnSpcReduction="20000"/>
          </a:bodyPr>
          <a:lstStyle/>
          <a:p>
            <a:pPr algn="just">
              <a:lnSpc>
                <a:spcPct val="170000"/>
              </a:lnSpc>
            </a:pPr>
            <a:r>
              <a:rPr lang="en-US" sz="2400" b="1" dirty="0" smtClean="0">
                <a:latin typeface="Comic Sans MS" panose="030F0702030302020204" pitchFamily="66" charset="0"/>
              </a:rPr>
              <a:t>Middleware or Service management Layer</a:t>
            </a:r>
          </a:p>
          <a:p>
            <a:pPr lvl="1" algn="just">
              <a:lnSpc>
                <a:spcPct val="170000"/>
              </a:lnSpc>
            </a:pPr>
            <a:r>
              <a:rPr lang="en-US" sz="2400" dirty="0">
                <a:latin typeface="Comic Sans MS" panose="030F0702030302020204" pitchFamily="66" charset="0"/>
              </a:rPr>
              <a:t>Technologies in this layer are often supported by IoT </a:t>
            </a:r>
            <a:r>
              <a:rPr lang="en-US" sz="2400" dirty="0" smtClean="0">
                <a:latin typeface="Comic Sans MS" panose="030F0702030302020204" pitchFamily="66" charset="0"/>
              </a:rPr>
              <a:t>platforms</a:t>
            </a:r>
          </a:p>
          <a:p>
            <a:pPr lvl="1" algn="just">
              <a:lnSpc>
                <a:spcPct val="170000"/>
              </a:lnSpc>
            </a:pPr>
            <a:r>
              <a:rPr lang="en-US" sz="2400" dirty="0">
                <a:latin typeface="Comic Sans MS" panose="030F0702030302020204" pitchFamily="66" charset="0"/>
              </a:rPr>
              <a:t>This layer enables services to be identified and requested based on names and </a:t>
            </a:r>
            <a:r>
              <a:rPr lang="en-US" sz="2400" dirty="0" smtClean="0">
                <a:latin typeface="Comic Sans MS" panose="030F0702030302020204" pitchFamily="66" charset="0"/>
              </a:rPr>
              <a:t>addresses</a:t>
            </a:r>
          </a:p>
          <a:p>
            <a:pPr lvl="1" algn="just">
              <a:lnSpc>
                <a:spcPct val="170000"/>
              </a:lnSpc>
            </a:pPr>
            <a:r>
              <a:rPr lang="en-US" sz="2400" dirty="0">
                <a:latin typeface="Comic Sans MS" panose="030F0702030302020204" pitchFamily="66" charset="0"/>
              </a:rPr>
              <a:t>This layer </a:t>
            </a:r>
            <a:r>
              <a:rPr lang="en-US" sz="2400" dirty="0" smtClean="0">
                <a:latin typeface="Comic Sans MS" panose="030F0702030302020204" pitchFamily="66" charset="0"/>
              </a:rPr>
              <a:t>enables </a:t>
            </a:r>
            <a:r>
              <a:rPr lang="en-US" sz="2400" dirty="0">
                <a:latin typeface="Comic Sans MS" panose="030F0702030302020204" pitchFamily="66" charset="0"/>
              </a:rPr>
              <a:t>programmers to interact with heterogeneous objects, regardless of the specific hardware setup. </a:t>
            </a:r>
            <a:endParaRPr lang="en-US" sz="2400" dirty="0" smtClean="0">
              <a:latin typeface="Comic Sans MS" panose="030F0702030302020204" pitchFamily="66" charset="0"/>
            </a:endParaRPr>
          </a:p>
          <a:p>
            <a:pPr lvl="1" algn="just">
              <a:lnSpc>
                <a:spcPct val="170000"/>
              </a:lnSpc>
            </a:pPr>
            <a:r>
              <a:rPr lang="en-US" sz="2400" dirty="0">
                <a:latin typeface="Comic Sans MS" panose="030F0702030302020204" pitchFamily="66" charset="0"/>
              </a:rPr>
              <a:t>This layer also processes received data, makes decisions, and delivers required services</a:t>
            </a:r>
            <a:r>
              <a:rPr lang="en-US" sz="2400" dirty="0" smtClean="0">
                <a:latin typeface="Comic Sans MS" panose="030F0702030302020204" pitchFamily="66" charset="0"/>
              </a:rPr>
              <a:t>.</a:t>
            </a:r>
          </a:p>
          <a:p>
            <a:pPr lvl="1" algn="just">
              <a:lnSpc>
                <a:spcPct val="170000"/>
              </a:lnSpc>
            </a:pPr>
            <a:endParaRPr lang="en-US" sz="2400" dirty="0" smtClean="0">
              <a:latin typeface="Comic Sans MS" panose="030F0702030302020204" pitchFamily="66" charset="0"/>
            </a:endParaRPr>
          </a:p>
          <a:p>
            <a:pPr lvl="1" algn="just">
              <a:lnSpc>
                <a:spcPct val="17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A to Z : Technologies and Applications</a:t>
            </a:r>
            <a:r>
              <a:rPr lang="en-US" sz="1600" dirty="0">
                <a:latin typeface="Comic Sans MS" panose="030F0702030302020204" pitchFamily="66" charset="0"/>
              </a:rPr>
              <a:t>, IEEE Press, 2018</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7209" y="630621"/>
            <a:ext cx="6134793" cy="5549462"/>
          </a:xfrm>
          <a:prstGeom prst="rect">
            <a:avLst/>
          </a:prstGeom>
        </p:spPr>
      </p:pic>
    </p:spTree>
    <p:extLst>
      <p:ext uri="{BB962C8B-B14F-4D97-AF65-F5344CB8AC3E}">
        <p14:creationId xmlns:p14="http://schemas.microsoft.com/office/powerpoint/2010/main" val="34012511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a:t>
            </a:r>
            <a:r>
              <a:rPr lang="en-US" dirty="0">
                <a:latin typeface="Comic Sans MS" panose="030F0702030302020204" pitchFamily="66" charset="0"/>
              </a:rPr>
              <a:t>Architecture (cont’d)</a:t>
            </a:r>
            <a:r>
              <a:rPr lang="en-US" dirty="0" smtClean="0">
                <a:latin typeface="Comic Sans MS" panose="030F0702030302020204" pitchFamily="66" charset="0"/>
              </a:rPr>
              <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700424" y="1443789"/>
            <a:ext cx="4976785" cy="4886607"/>
          </a:xfrm>
        </p:spPr>
        <p:txBody>
          <a:bodyPr>
            <a:normAutofit fontScale="62500" lnSpcReduction="20000"/>
          </a:bodyPr>
          <a:lstStyle/>
          <a:p>
            <a:pPr algn="just">
              <a:lnSpc>
                <a:spcPct val="170000"/>
              </a:lnSpc>
            </a:pPr>
            <a:r>
              <a:rPr lang="en-US" sz="2400" b="1" dirty="0">
                <a:latin typeface="Comic Sans MS" panose="030F0702030302020204" pitchFamily="66" charset="0"/>
              </a:rPr>
              <a:t>Application </a:t>
            </a:r>
            <a:r>
              <a:rPr lang="en-US" sz="2400" b="1" dirty="0" smtClean="0">
                <a:latin typeface="Comic Sans MS" panose="030F0702030302020204" pitchFamily="66" charset="0"/>
              </a:rPr>
              <a:t>Layer</a:t>
            </a:r>
          </a:p>
          <a:p>
            <a:pPr lvl="1" algn="just">
              <a:lnSpc>
                <a:spcPct val="170000"/>
              </a:lnSpc>
            </a:pPr>
            <a:r>
              <a:rPr lang="en-US" sz="2400" dirty="0">
                <a:latin typeface="Comic Sans MS" panose="030F0702030302020204" pitchFamily="66" charset="0"/>
              </a:rPr>
              <a:t>This layer is responsible for providing requested services to IoT users via a simple interface without knowing how service requests are processed in the underlying layers</a:t>
            </a:r>
            <a:r>
              <a:rPr lang="en-US" sz="2400" dirty="0" smtClean="0">
                <a:latin typeface="Comic Sans MS" panose="030F0702030302020204" pitchFamily="66" charset="0"/>
              </a:rPr>
              <a:t>.</a:t>
            </a:r>
          </a:p>
          <a:p>
            <a:pPr lvl="1" algn="just">
              <a:lnSpc>
                <a:spcPct val="170000"/>
              </a:lnSpc>
            </a:pPr>
            <a:r>
              <a:rPr lang="en-US" sz="2400" dirty="0">
                <a:latin typeface="Comic Sans MS" panose="030F0702030302020204" pitchFamily="66" charset="0"/>
              </a:rPr>
              <a:t>IoT users can access a service (e.g., reading or setting temperature conditions remotely or tracking and managing vehicles) using many platforms (e.g., laptops, smartphones, and smart watches) via web portals or applications.</a:t>
            </a:r>
            <a:endParaRPr lang="en-US" sz="2400" dirty="0" smtClean="0">
              <a:latin typeface="Comic Sans MS" panose="030F0702030302020204" pitchFamily="66" charset="0"/>
            </a:endParaRPr>
          </a:p>
          <a:p>
            <a:pPr lvl="1" algn="just">
              <a:lnSpc>
                <a:spcPct val="170000"/>
              </a:lnSpc>
            </a:pPr>
            <a:endParaRPr lang="en-US" sz="2400" dirty="0" smtClean="0">
              <a:latin typeface="Comic Sans MS" panose="030F0702030302020204" pitchFamily="66" charset="0"/>
            </a:endParaRPr>
          </a:p>
          <a:p>
            <a:pPr lvl="1" algn="just">
              <a:lnSpc>
                <a:spcPct val="170000"/>
              </a:lnSpc>
            </a:pPr>
            <a:endParaRPr lang="en-US" sz="2400" dirty="0" smtClean="0">
              <a:latin typeface="Comic Sans MS" panose="030F0702030302020204" pitchFamily="66" charset="0"/>
            </a:endParaRPr>
          </a:p>
          <a:p>
            <a:pPr lvl="1" algn="just">
              <a:lnSpc>
                <a:spcPct val="17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A to Z : Technologies and Applications</a:t>
            </a:r>
            <a:r>
              <a:rPr lang="en-US" sz="1600" dirty="0">
                <a:latin typeface="Comic Sans MS" panose="030F0702030302020204" pitchFamily="66" charset="0"/>
              </a:rPr>
              <a:t>, IEEE Press, 2018</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7209" y="630621"/>
            <a:ext cx="6134793" cy="5549462"/>
          </a:xfrm>
          <a:prstGeom prst="rect">
            <a:avLst/>
          </a:prstGeom>
        </p:spPr>
      </p:pic>
    </p:spTree>
    <p:extLst>
      <p:ext uri="{BB962C8B-B14F-4D97-AF65-F5344CB8AC3E}">
        <p14:creationId xmlns:p14="http://schemas.microsoft.com/office/powerpoint/2010/main" val="16995265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a:t>
            </a:r>
            <a:r>
              <a:rPr lang="en-US" dirty="0">
                <a:latin typeface="Comic Sans MS" panose="030F0702030302020204" pitchFamily="66" charset="0"/>
              </a:rPr>
              <a:t>Architecture (cont’d)</a:t>
            </a:r>
            <a:r>
              <a:rPr lang="en-US" dirty="0" smtClean="0">
                <a:latin typeface="Comic Sans MS" panose="030F0702030302020204" pitchFamily="66" charset="0"/>
              </a:rPr>
              <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700424" y="1443789"/>
            <a:ext cx="4976785" cy="4886607"/>
          </a:xfrm>
        </p:spPr>
        <p:txBody>
          <a:bodyPr>
            <a:normAutofit fontScale="70000" lnSpcReduction="20000"/>
          </a:bodyPr>
          <a:lstStyle/>
          <a:p>
            <a:pPr algn="just">
              <a:lnSpc>
                <a:spcPct val="170000"/>
              </a:lnSpc>
            </a:pPr>
            <a:r>
              <a:rPr lang="en-US" sz="2400" b="1" dirty="0">
                <a:latin typeface="Comic Sans MS" panose="030F0702030302020204" pitchFamily="66" charset="0"/>
              </a:rPr>
              <a:t>Business </a:t>
            </a:r>
            <a:r>
              <a:rPr lang="en-US" sz="2400" b="1" dirty="0" smtClean="0">
                <a:latin typeface="Comic Sans MS" panose="030F0702030302020204" pitchFamily="66" charset="0"/>
              </a:rPr>
              <a:t>Layer</a:t>
            </a:r>
          </a:p>
          <a:p>
            <a:pPr lvl="1" algn="just">
              <a:lnSpc>
                <a:spcPct val="170000"/>
              </a:lnSpc>
            </a:pPr>
            <a:r>
              <a:rPr lang="en-US" sz="2400" dirty="0">
                <a:latin typeface="Comic Sans MS" panose="030F0702030302020204" pitchFamily="66" charset="0"/>
              </a:rPr>
              <a:t>In this layer, </a:t>
            </a:r>
            <a:r>
              <a:rPr lang="en-US" sz="2400" dirty="0" smtClean="0">
                <a:latin typeface="Comic Sans MS" panose="030F0702030302020204" pitchFamily="66" charset="0"/>
              </a:rPr>
              <a:t>service </a:t>
            </a:r>
            <a:r>
              <a:rPr lang="en-US" sz="2400" dirty="0">
                <a:latin typeface="Comic Sans MS" panose="030F0702030302020204" pitchFamily="66" charset="0"/>
              </a:rPr>
              <a:t>data and IoT environmental data, such as business models, flowcharts, and graphs, can be accessed.</a:t>
            </a:r>
          </a:p>
          <a:p>
            <a:pPr lvl="1" algn="just">
              <a:lnSpc>
                <a:spcPct val="170000"/>
              </a:lnSpc>
            </a:pPr>
            <a:r>
              <a:rPr lang="en-US" sz="2400" dirty="0">
                <a:latin typeface="Comic Sans MS" panose="030F0702030302020204" pitchFamily="66" charset="0"/>
              </a:rPr>
              <a:t>This access helps administrators in the design, analysis, implementation, evaluation, monitoring, and development of IoT systems because the output of each of the previously mentioned layers is analyzed in this layer to improve services and protect user </a:t>
            </a:r>
            <a:r>
              <a:rPr lang="en-US" sz="2400" dirty="0" smtClean="0">
                <a:latin typeface="Comic Sans MS" panose="030F0702030302020204" pitchFamily="66" charset="0"/>
              </a:rPr>
              <a:t>privacy.</a:t>
            </a:r>
            <a:endParaRPr lang="en-US" sz="2400" b="1" dirty="0">
              <a:latin typeface="Comic Sans MS" panose="030F0702030302020204" pitchFamily="66" charset="0"/>
            </a:endParaRPr>
          </a:p>
          <a:p>
            <a:pPr lvl="2" algn="just">
              <a:lnSpc>
                <a:spcPct val="170000"/>
              </a:lnSpc>
            </a:pPr>
            <a:endParaRPr lang="en-US" sz="4000" dirty="0" smtClean="0">
              <a:latin typeface="Comic Sans MS" panose="030F0702030302020204" pitchFamily="66" charset="0"/>
            </a:endParaRPr>
          </a:p>
          <a:p>
            <a:pPr lvl="1" algn="just">
              <a:lnSpc>
                <a:spcPct val="170000"/>
              </a:lnSpc>
            </a:pPr>
            <a:endParaRPr lang="en-US" sz="2400" dirty="0" smtClean="0">
              <a:latin typeface="Comic Sans MS" panose="030F0702030302020204" pitchFamily="66" charset="0"/>
            </a:endParaRPr>
          </a:p>
          <a:p>
            <a:pPr lvl="1" algn="just">
              <a:lnSpc>
                <a:spcPct val="17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A to Z : Technologies and Applications</a:t>
            </a:r>
            <a:r>
              <a:rPr lang="en-US" sz="1600" dirty="0">
                <a:latin typeface="Comic Sans MS" panose="030F0702030302020204" pitchFamily="66" charset="0"/>
              </a:rPr>
              <a:t>, IEEE Press, 2018</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7209" y="630621"/>
            <a:ext cx="6134793" cy="5549462"/>
          </a:xfrm>
          <a:prstGeom prst="rect">
            <a:avLst/>
          </a:prstGeom>
        </p:spPr>
      </p:pic>
    </p:spTree>
    <p:extLst>
      <p:ext uri="{BB962C8B-B14F-4D97-AF65-F5344CB8AC3E}">
        <p14:creationId xmlns:p14="http://schemas.microsoft.com/office/powerpoint/2010/main" val="41198851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38047420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a:bodyPr>
          <a:lstStyle/>
          <a:p>
            <a:endParaRPr lang="en-US" sz="2400" dirty="0" smtClean="0">
              <a:latin typeface="Comic Sans MS" panose="030F0702030302020204" pitchFamily="66" charset="0"/>
            </a:endParaRPr>
          </a:p>
          <a:p>
            <a:r>
              <a:rPr lang="en-US" sz="2400" dirty="0" smtClean="0">
                <a:latin typeface="Comic Sans MS" panose="030F0702030302020204" pitchFamily="66" charset="0"/>
              </a:rPr>
              <a:t>Scalability</a:t>
            </a:r>
          </a:p>
          <a:p>
            <a:pPr lvl="1"/>
            <a:endParaRPr lang="en-US" sz="2400" dirty="0" smtClean="0">
              <a:latin typeface="Comic Sans MS" panose="030F0702030302020204" pitchFamily="66" charset="0"/>
            </a:endParaRPr>
          </a:p>
          <a:p>
            <a:r>
              <a:rPr lang="en-US" sz="2400" dirty="0" smtClean="0">
                <a:latin typeface="Comic Sans MS" panose="030F0702030302020204" pitchFamily="66" charset="0"/>
              </a:rPr>
              <a:t>Security</a:t>
            </a:r>
          </a:p>
          <a:p>
            <a:pPr marL="457200" lvl="1" indent="0">
              <a:buNone/>
            </a:pPr>
            <a:endParaRPr lang="en-US" sz="2400" dirty="0" smtClean="0">
              <a:latin typeface="Comic Sans MS" panose="030F0702030302020204" pitchFamily="66" charset="0"/>
            </a:endParaRPr>
          </a:p>
          <a:p>
            <a:r>
              <a:rPr lang="en-US" sz="2400" dirty="0" smtClean="0">
                <a:latin typeface="Comic Sans MS" panose="030F0702030302020204" pitchFamily="66" charset="0"/>
              </a:rPr>
              <a:t>Privacy</a:t>
            </a:r>
          </a:p>
          <a:p>
            <a:endParaRPr lang="en-US" sz="2400" dirty="0" smtClean="0">
              <a:latin typeface="Comic Sans MS" panose="030F0702030302020204" pitchFamily="66" charset="0"/>
            </a:endParaRPr>
          </a:p>
          <a:p>
            <a:r>
              <a:rPr lang="en-US" sz="2400" dirty="0" smtClean="0">
                <a:latin typeface="Comic Sans MS" panose="030F0702030302020204" pitchFamily="66" charset="0"/>
              </a:rPr>
              <a:t>Big </a:t>
            </a:r>
            <a:r>
              <a:rPr lang="en-US" sz="2400" dirty="0">
                <a:latin typeface="Comic Sans MS" panose="030F0702030302020204" pitchFamily="66" charset="0"/>
              </a:rPr>
              <a:t>Data and Data </a:t>
            </a:r>
            <a:r>
              <a:rPr lang="en-US" sz="2400" dirty="0" smtClean="0">
                <a:latin typeface="Comic Sans MS" panose="030F0702030302020204" pitchFamily="66" charset="0"/>
              </a:rPr>
              <a:t>Analytics</a:t>
            </a:r>
          </a:p>
          <a:p>
            <a:pPr lvl="1"/>
            <a:endParaRPr lang="en-US" sz="1800" dirty="0" smtClean="0">
              <a:latin typeface="Comic Sans MS" panose="030F0702030302020204" pitchFamily="66" charset="0"/>
            </a:endParaRPr>
          </a:p>
          <a:p>
            <a:r>
              <a:rPr lang="en-US" sz="2400" dirty="0" smtClean="0">
                <a:latin typeface="Comic Sans MS" panose="030F0702030302020204" pitchFamily="66" charset="0"/>
              </a:rPr>
              <a:t>Interoperability</a:t>
            </a:r>
          </a:p>
          <a:p>
            <a:pPr marL="457200" lvl="1" indent="0">
              <a:buNone/>
            </a:pPr>
            <a:endParaRPr lang="en-US" sz="2400" dirty="0" smtClean="0">
              <a:latin typeface="Comic Sans MS" panose="030F0702030302020204" pitchFamily="66" charset="0"/>
            </a:endParaRPr>
          </a:p>
          <a:p>
            <a:endParaRPr lang="en-US" sz="2400" dirty="0" smtClean="0">
              <a:latin typeface="Comic Sans MS" panose="030F0702030302020204" pitchFamily="66" charset="0"/>
            </a:endParaRPr>
          </a:p>
          <a:p>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27228021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92500"/>
          </a:bodyPr>
          <a:lstStyle/>
          <a:p>
            <a:pPr algn="just">
              <a:lnSpc>
                <a:spcPct val="160000"/>
              </a:lnSpc>
            </a:pPr>
            <a:r>
              <a:rPr lang="en-US" sz="2400" dirty="0" smtClean="0">
                <a:latin typeface="Comic Sans MS" panose="030F0702030302020204" pitchFamily="66" charset="0"/>
              </a:rPr>
              <a:t>Scalability</a:t>
            </a:r>
          </a:p>
          <a:p>
            <a:pPr lvl="1" algn="just">
              <a:lnSpc>
                <a:spcPct val="160000"/>
              </a:lnSpc>
            </a:pPr>
            <a:r>
              <a:rPr lang="en-US" sz="2400" dirty="0">
                <a:latin typeface="Comic Sans MS" panose="030F0702030302020204" pitchFamily="66" charset="0"/>
              </a:rPr>
              <a:t>The IPv4 address space has reached exhaustion and is unable to meet </a:t>
            </a:r>
            <a:r>
              <a:rPr lang="en-US" sz="2400" dirty="0" err="1">
                <a:latin typeface="Comic Sans MS" panose="030F0702030302020204" pitchFamily="66" charset="0"/>
              </a:rPr>
              <a:t>IoT’s</a:t>
            </a:r>
            <a:r>
              <a:rPr lang="en-US" sz="2400" dirty="0">
                <a:latin typeface="Comic Sans MS" panose="030F0702030302020204" pitchFamily="66" charset="0"/>
              </a:rPr>
              <a:t> scalability requirements. </a:t>
            </a:r>
            <a:endParaRPr lang="en-US" sz="2400" dirty="0" smtClean="0">
              <a:latin typeface="Comic Sans MS" panose="030F0702030302020204" pitchFamily="66" charset="0"/>
            </a:endParaRPr>
          </a:p>
          <a:p>
            <a:pPr lvl="1" algn="just">
              <a:lnSpc>
                <a:spcPct val="160000"/>
              </a:lnSpc>
            </a:pPr>
            <a:r>
              <a:rPr lang="en-US" sz="2400" dirty="0" smtClean="0">
                <a:latin typeface="Comic Sans MS" panose="030F0702030302020204" pitchFamily="66" charset="0"/>
              </a:rPr>
              <a:t> For IoT scale </a:t>
            </a:r>
            <a:r>
              <a:rPr lang="en-US" sz="2400" dirty="0">
                <a:latin typeface="Comic Sans MS" panose="030F0702030302020204" pitchFamily="66" charset="0"/>
              </a:rPr>
              <a:t>can be met only by IPv6</a:t>
            </a:r>
            <a:r>
              <a:rPr lang="en-US" sz="2400" dirty="0" smtClean="0">
                <a:latin typeface="Comic Sans MS" panose="030F0702030302020204" pitchFamily="66" charset="0"/>
              </a:rPr>
              <a:t>.</a:t>
            </a:r>
          </a:p>
          <a:p>
            <a:pPr algn="just">
              <a:lnSpc>
                <a:spcPct val="160000"/>
              </a:lnSpc>
            </a:pPr>
            <a:r>
              <a:rPr lang="en-US" sz="2400" dirty="0" smtClean="0">
                <a:solidFill>
                  <a:schemeClr val="bg1">
                    <a:lumMod val="85000"/>
                  </a:schemeClr>
                </a:solidFill>
                <a:latin typeface="Comic Sans MS" panose="030F0702030302020204" pitchFamily="66" charset="0"/>
              </a:rPr>
              <a:t>Security</a:t>
            </a:r>
          </a:p>
          <a:p>
            <a:pPr algn="just">
              <a:lnSpc>
                <a:spcPct val="160000"/>
              </a:lnSpc>
            </a:pPr>
            <a:r>
              <a:rPr lang="en-US" sz="2400" dirty="0" smtClean="0">
                <a:solidFill>
                  <a:schemeClr val="bg1">
                    <a:lumMod val="85000"/>
                  </a:schemeClr>
                </a:solidFill>
                <a:latin typeface="Comic Sans MS" panose="030F0702030302020204" pitchFamily="66" charset="0"/>
              </a:rPr>
              <a:t>Privacy</a:t>
            </a:r>
          </a:p>
          <a:p>
            <a:pPr algn="just">
              <a:lnSpc>
                <a:spcPct val="160000"/>
              </a:lnSpc>
            </a:pPr>
            <a:r>
              <a:rPr lang="en-US" sz="2400" dirty="0" smtClean="0">
                <a:solidFill>
                  <a:schemeClr val="bg1">
                    <a:lumMod val="85000"/>
                  </a:schemeClr>
                </a:solidFill>
                <a:latin typeface="Comic Sans MS" panose="030F0702030302020204" pitchFamily="66" charset="0"/>
              </a:rPr>
              <a:t>Big </a:t>
            </a:r>
            <a:r>
              <a:rPr lang="en-US" sz="2400" dirty="0">
                <a:solidFill>
                  <a:schemeClr val="bg1">
                    <a:lumMod val="85000"/>
                  </a:schemeClr>
                </a:solidFill>
                <a:latin typeface="Comic Sans MS" panose="030F0702030302020204" pitchFamily="66" charset="0"/>
              </a:rPr>
              <a:t>Data and Data </a:t>
            </a:r>
            <a:r>
              <a:rPr lang="en-US" sz="2400" dirty="0" smtClean="0">
                <a:solidFill>
                  <a:schemeClr val="bg1">
                    <a:lumMod val="85000"/>
                  </a:schemeClr>
                </a:solidFill>
                <a:latin typeface="Comic Sans MS" panose="030F0702030302020204" pitchFamily="66" charset="0"/>
              </a:rPr>
              <a:t>Analytics</a:t>
            </a:r>
            <a:endParaRPr lang="en-US" sz="1800" dirty="0" smtClean="0">
              <a:solidFill>
                <a:schemeClr val="bg1">
                  <a:lumMod val="85000"/>
                </a:schemeClr>
              </a:solidFill>
              <a:latin typeface="Comic Sans MS" panose="030F0702030302020204" pitchFamily="66" charset="0"/>
            </a:endParaRPr>
          </a:p>
          <a:p>
            <a:pPr algn="just">
              <a:lnSpc>
                <a:spcPct val="160000"/>
              </a:lnSpc>
            </a:pPr>
            <a:r>
              <a:rPr lang="en-US" sz="2400" dirty="0" smtClean="0">
                <a:solidFill>
                  <a:schemeClr val="bg1">
                    <a:lumMod val="85000"/>
                  </a:schemeClr>
                </a:solidFill>
                <a:latin typeface="Comic Sans MS" panose="030F0702030302020204" pitchFamily="66" charset="0"/>
              </a:rPr>
              <a:t>Interoperability</a:t>
            </a:r>
          </a:p>
          <a:p>
            <a:pPr algn="just">
              <a:lnSpc>
                <a:spcPct val="160000"/>
              </a:lnSpc>
            </a:pPr>
            <a:endParaRPr lang="en-US" sz="2400" dirty="0" smtClean="0">
              <a:latin typeface="Comic Sans MS" panose="030F0702030302020204" pitchFamily="66" charset="0"/>
            </a:endParaRPr>
          </a:p>
          <a:p>
            <a:pPr algn="just">
              <a:lnSpc>
                <a:spcPct val="16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1098925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Autofit/>
          </a:bodyPr>
          <a:lstStyle/>
          <a:p>
            <a:pPr algn="just">
              <a:lnSpc>
                <a:spcPct val="170000"/>
              </a:lnSpc>
            </a:pPr>
            <a:r>
              <a:rPr lang="en-US" sz="1700" dirty="0" smtClean="0">
                <a:solidFill>
                  <a:schemeClr val="bg1">
                    <a:lumMod val="85000"/>
                  </a:schemeClr>
                </a:solidFill>
                <a:latin typeface="Comic Sans MS" panose="030F0702030302020204" pitchFamily="66" charset="0"/>
              </a:rPr>
              <a:t>Scalability</a:t>
            </a:r>
            <a:endParaRPr lang="en-US" sz="1700" dirty="0" smtClean="0">
              <a:latin typeface="Comic Sans MS" panose="030F0702030302020204" pitchFamily="66" charset="0"/>
            </a:endParaRPr>
          </a:p>
          <a:p>
            <a:pPr algn="just">
              <a:lnSpc>
                <a:spcPct val="170000"/>
              </a:lnSpc>
            </a:pPr>
            <a:r>
              <a:rPr lang="en-US" sz="1700" dirty="0" smtClean="0">
                <a:latin typeface="Comic Sans MS" panose="030F0702030302020204" pitchFamily="66" charset="0"/>
              </a:rPr>
              <a:t>Security</a:t>
            </a:r>
          </a:p>
          <a:p>
            <a:pPr lvl="1" algn="just">
              <a:lnSpc>
                <a:spcPct val="170000"/>
              </a:lnSpc>
            </a:pPr>
            <a:r>
              <a:rPr lang="en-US" sz="1700" dirty="0">
                <a:latin typeface="Comic Sans MS" panose="030F0702030302020204" pitchFamily="66" charset="0"/>
              </a:rPr>
              <a:t>With more “things” connected with other “things” and people security is an increasingly complex issue for IoT. </a:t>
            </a:r>
            <a:endParaRPr lang="en-US" sz="1700" dirty="0" smtClean="0">
              <a:latin typeface="Comic Sans MS" panose="030F0702030302020204" pitchFamily="66" charset="0"/>
            </a:endParaRPr>
          </a:p>
          <a:p>
            <a:pPr lvl="1" algn="just">
              <a:lnSpc>
                <a:spcPct val="170000"/>
              </a:lnSpc>
            </a:pPr>
            <a:r>
              <a:rPr lang="en-US" sz="1700" dirty="0" smtClean="0">
                <a:latin typeface="Comic Sans MS" panose="030F0702030302020204" pitchFamily="66" charset="0"/>
              </a:rPr>
              <a:t>Threat </a:t>
            </a:r>
            <a:r>
              <a:rPr lang="en-US" sz="1700" dirty="0">
                <a:latin typeface="Comic Sans MS" panose="030F0702030302020204" pitchFamily="66" charset="0"/>
              </a:rPr>
              <a:t>surface is greatly expanded and if device gets hacked, its connectivity is a major concern. </a:t>
            </a:r>
            <a:endParaRPr lang="en-US" sz="1700" dirty="0" smtClean="0">
              <a:latin typeface="Comic Sans MS" panose="030F0702030302020204" pitchFamily="66" charset="0"/>
            </a:endParaRPr>
          </a:p>
          <a:p>
            <a:pPr lvl="1" algn="just">
              <a:lnSpc>
                <a:spcPct val="170000"/>
              </a:lnSpc>
            </a:pPr>
            <a:r>
              <a:rPr lang="en-US" sz="1700" dirty="0" smtClean="0">
                <a:latin typeface="Comic Sans MS" panose="030F0702030302020204" pitchFamily="66" charset="0"/>
              </a:rPr>
              <a:t>A </a:t>
            </a:r>
            <a:r>
              <a:rPr lang="en-US" sz="1700" dirty="0">
                <a:latin typeface="Comic Sans MS" panose="030F0702030302020204" pitchFamily="66" charset="0"/>
              </a:rPr>
              <a:t>Compromised device can serve as a launching point to attack other devices and systems</a:t>
            </a:r>
            <a:r>
              <a:rPr lang="en-US" sz="1700" dirty="0" smtClean="0">
                <a:latin typeface="Comic Sans MS" panose="030F0702030302020204" pitchFamily="66" charset="0"/>
              </a:rPr>
              <a:t>.</a:t>
            </a:r>
          </a:p>
          <a:p>
            <a:pPr algn="just">
              <a:lnSpc>
                <a:spcPct val="170000"/>
              </a:lnSpc>
            </a:pPr>
            <a:r>
              <a:rPr lang="en-US" sz="1700" dirty="0" smtClean="0">
                <a:solidFill>
                  <a:schemeClr val="bg1">
                    <a:lumMod val="85000"/>
                  </a:schemeClr>
                </a:solidFill>
                <a:latin typeface="Comic Sans MS" panose="030F0702030302020204" pitchFamily="66" charset="0"/>
              </a:rPr>
              <a:t>Privacy</a:t>
            </a:r>
          </a:p>
          <a:p>
            <a:pPr algn="just">
              <a:lnSpc>
                <a:spcPct val="170000"/>
              </a:lnSpc>
            </a:pPr>
            <a:r>
              <a:rPr lang="en-US" sz="1700" dirty="0" smtClean="0">
                <a:solidFill>
                  <a:schemeClr val="bg1">
                    <a:lumMod val="85000"/>
                  </a:schemeClr>
                </a:solidFill>
                <a:latin typeface="Comic Sans MS" panose="030F0702030302020204" pitchFamily="66" charset="0"/>
              </a:rPr>
              <a:t>Big </a:t>
            </a:r>
            <a:r>
              <a:rPr lang="en-US" sz="1700" dirty="0">
                <a:solidFill>
                  <a:schemeClr val="bg1">
                    <a:lumMod val="85000"/>
                  </a:schemeClr>
                </a:solidFill>
                <a:latin typeface="Comic Sans MS" panose="030F0702030302020204" pitchFamily="66" charset="0"/>
              </a:rPr>
              <a:t>Data and Data </a:t>
            </a:r>
            <a:r>
              <a:rPr lang="en-US" sz="1700" dirty="0" smtClean="0">
                <a:solidFill>
                  <a:schemeClr val="bg1">
                    <a:lumMod val="85000"/>
                  </a:schemeClr>
                </a:solidFill>
                <a:latin typeface="Comic Sans MS" panose="030F0702030302020204" pitchFamily="66" charset="0"/>
              </a:rPr>
              <a:t>Analytics</a:t>
            </a:r>
          </a:p>
          <a:p>
            <a:pPr algn="just">
              <a:lnSpc>
                <a:spcPct val="170000"/>
              </a:lnSpc>
            </a:pPr>
            <a:r>
              <a:rPr lang="en-US" sz="1700" dirty="0" smtClean="0">
                <a:solidFill>
                  <a:schemeClr val="bg1">
                    <a:lumMod val="85000"/>
                  </a:schemeClr>
                </a:solidFill>
                <a:latin typeface="Comic Sans MS" panose="030F0702030302020204" pitchFamily="66" charset="0"/>
              </a:rPr>
              <a:t>Interoperability</a:t>
            </a:r>
            <a:endParaRPr lang="en-US" sz="1700" dirty="0" smtClean="0">
              <a:latin typeface="Comic Sans MS" panose="030F0702030302020204" pitchFamily="66" charset="0"/>
            </a:endParaRPr>
          </a:p>
          <a:p>
            <a:pPr algn="just">
              <a:lnSpc>
                <a:spcPct val="170000"/>
              </a:lnSpc>
            </a:pPr>
            <a:endParaRPr lang="en-US" sz="17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2243332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lnSpc>
                <a:spcPct val="150000"/>
              </a:lnSpc>
            </a:pPr>
            <a:r>
              <a:rPr lang="en-US" b="1" dirty="0" smtClean="0">
                <a:latin typeface="Comic Sans MS" panose="030F0702030302020204" pitchFamily="66" charset="0"/>
              </a:rPr>
              <a:t>ISO/IEC, 2015</a:t>
            </a:r>
            <a:endParaRPr lang="en-US" dirty="0" smtClean="0">
              <a:latin typeface="Comic Sans MS" panose="030F0702030302020204" pitchFamily="66" charset="0"/>
            </a:endParaRPr>
          </a:p>
          <a:p>
            <a:pPr lvl="1" algn="just">
              <a:lnSpc>
                <a:spcPct val="150000"/>
              </a:lnSpc>
            </a:pPr>
            <a:r>
              <a:rPr lang="en-US" dirty="0" smtClean="0">
                <a:latin typeface="Comic Sans MS" panose="030F0702030302020204" pitchFamily="66" charset="0"/>
              </a:rPr>
              <a:t>An </a:t>
            </a:r>
            <a:r>
              <a:rPr lang="en-US" dirty="0">
                <a:solidFill>
                  <a:srgbClr val="FF0000"/>
                </a:solidFill>
                <a:latin typeface="Comic Sans MS" panose="030F0702030302020204" pitchFamily="66" charset="0"/>
              </a:rPr>
              <a:t>infrastructure of interconnected objects, people, </a:t>
            </a:r>
            <a:r>
              <a:rPr lang="en-US" dirty="0" smtClean="0">
                <a:solidFill>
                  <a:srgbClr val="FF0000"/>
                </a:solidFill>
                <a:latin typeface="Comic Sans MS" panose="030F0702030302020204" pitchFamily="66" charset="0"/>
              </a:rPr>
              <a:t>systems, </a:t>
            </a:r>
            <a:r>
              <a:rPr lang="en-US" dirty="0">
                <a:solidFill>
                  <a:srgbClr val="FF0000"/>
                </a:solidFill>
                <a:latin typeface="Comic Sans MS" panose="030F0702030302020204" pitchFamily="66" charset="0"/>
              </a:rPr>
              <a:t>and information resources </a:t>
            </a:r>
            <a:r>
              <a:rPr lang="en-US" dirty="0">
                <a:latin typeface="Comic Sans MS" panose="030F0702030302020204" pitchFamily="66" charset="0"/>
              </a:rPr>
              <a:t>together </a:t>
            </a:r>
            <a:r>
              <a:rPr lang="en-US" dirty="0" smtClean="0">
                <a:latin typeface="Comic Sans MS" panose="030F0702030302020204" pitchFamily="66" charset="0"/>
              </a:rPr>
              <a:t>with intelligent </a:t>
            </a:r>
            <a:r>
              <a:rPr lang="en-US" dirty="0">
                <a:latin typeface="Comic Sans MS" panose="030F0702030302020204" pitchFamily="66" charset="0"/>
              </a:rPr>
              <a:t>services to allow them to process information of the physical and the virtual world </a:t>
            </a:r>
            <a:r>
              <a:rPr lang="en-US" dirty="0" smtClean="0">
                <a:latin typeface="Comic Sans MS" panose="030F0702030302020204" pitchFamily="66" charset="0"/>
              </a:rPr>
              <a:t>and react.</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5024623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77500" lnSpcReduction="20000"/>
          </a:bodyPr>
          <a:lstStyle/>
          <a:p>
            <a:pPr algn="just">
              <a:lnSpc>
                <a:spcPct val="170000"/>
              </a:lnSpc>
            </a:pPr>
            <a:r>
              <a:rPr lang="en-US" sz="2400" dirty="0" smtClean="0">
                <a:solidFill>
                  <a:schemeClr val="bg1">
                    <a:lumMod val="85000"/>
                  </a:schemeClr>
                </a:solidFill>
                <a:latin typeface="Comic Sans MS" panose="030F0702030302020204" pitchFamily="66" charset="0"/>
              </a:rPr>
              <a:t>Scalability</a:t>
            </a:r>
          </a:p>
          <a:p>
            <a:pPr algn="just">
              <a:lnSpc>
                <a:spcPct val="170000"/>
              </a:lnSpc>
            </a:pPr>
            <a:r>
              <a:rPr lang="en-US" sz="2400" dirty="0" smtClean="0">
                <a:solidFill>
                  <a:schemeClr val="bg1">
                    <a:lumMod val="85000"/>
                  </a:schemeClr>
                </a:solidFill>
                <a:latin typeface="Comic Sans MS" panose="030F0702030302020204" pitchFamily="66" charset="0"/>
              </a:rPr>
              <a:t>Security</a:t>
            </a:r>
            <a:endParaRPr lang="en-US" sz="2400" dirty="0" smtClean="0">
              <a:latin typeface="Comic Sans MS" panose="030F0702030302020204" pitchFamily="66" charset="0"/>
            </a:endParaRPr>
          </a:p>
          <a:p>
            <a:pPr algn="just">
              <a:lnSpc>
                <a:spcPct val="170000"/>
              </a:lnSpc>
            </a:pPr>
            <a:r>
              <a:rPr lang="en-US" sz="2400" dirty="0" smtClean="0">
                <a:latin typeface="Comic Sans MS" panose="030F0702030302020204" pitchFamily="66" charset="0"/>
              </a:rPr>
              <a:t>Privacy</a:t>
            </a:r>
          </a:p>
          <a:p>
            <a:pPr lvl="1" algn="just">
              <a:lnSpc>
                <a:spcPct val="170000"/>
              </a:lnSpc>
            </a:pPr>
            <a:r>
              <a:rPr lang="en-US" sz="2400" dirty="0">
                <a:latin typeface="Comic Sans MS" panose="030F0702030302020204" pitchFamily="66" charset="0"/>
              </a:rPr>
              <a:t>A sensor become more prolific in every day lives, the data what they gather will be specific to individuals and their activities. </a:t>
            </a:r>
            <a:endParaRPr lang="en-US" sz="2400" dirty="0" smtClean="0">
              <a:latin typeface="Comic Sans MS" panose="030F0702030302020204" pitchFamily="66" charset="0"/>
            </a:endParaRPr>
          </a:p>
          <a:p>
            <a:pPr lvl="1" algn="just">
              <a:lnSpc>
                <a:spcPct val="170000"/>
              </a:lnSpc>
            </a:pPr>
            <a:r>
              <a:rPr lang="en-US" sz="2400" dirty="0" smtClean="0">
                <a:latin typeface="Comic Sans MS" panose="030F0702030302020204" pitchFamily="66" charset="0"/>
              </a:rPr>
              <a:t> </a:t>
            </a:r>
            <a:r>
              <a:rPr lang="en-US" sz="2400" dirty="0">
                <a:latin typeface="Comic Sans MS" panose="030F0702030302020204" pitchFamily="66" charset="0"/>
              </a:rPr>
              <a:t>For Businesses, the data has monetary value. </a:t>
            </a:r>
            <a:endParaRPr lang="en-US" sz="2400" dirty="0" smtClean="0">
              <a:latin typeface="Comic Sans MS" panose="030F0702030302020204" pitchFamily="66" charset="0"/>
            </a:endParaRPr>
          </a:p>
          <a:p>
            <a:pPr lvl="1" algn="just">
              <a:lnSpc>
                <a:spcPct val="170000"/>
              </a:lnSpc>
            </a:pPr>
            <a:r>
              <a:rPr lang="en-US" sz="2400" dirty="0" smtClean="0">
                <a:latin typeface="Comic Sans MS" panose="030F0702030302020204" pitchFamily="66" charset="0"/>
              </a:rPr>
              <a:t> </a:t>
            </a:r>
            <a:r>
              <a:rPr lang="en-US" sz="2400" dirty="0">
                <a:latin typeface="Comic Sans MS" panose="030F0702030302020204" pitchFamily="66" charset="0"/>
              </a:rPr>
              <a:t>Organization discusses about who owns the data and how individuals can control whether it is shared and with whom</a:t>
            </a:r>
            <a:r>
              <a:rPr lang="en-US" sz="2400" dirty="0" smtClean="0">
                <a:latin typeface="Comic Sans MS" panose="030F0702030302020204" pitchFamily="66" charset="0"/>
              </a:rPr>
              <a:t>.</a:t>
            </a:r>
          </a:p>
          <a:p>
            <a:pPr algn="just">
              <a:lnSpc>
                <a:spcPct val="170000"/>
              </a:lnSpc>
            </a:pPr>
            <a:r>
              <a:rPr lang="en-US" sz="2400" dirty="0">
                <a:solidFill>
                  <a:schemeClr val="bg1">
                    <a:lumMod val="85000"/>
                  </a:schemeClr>
                </a:solidFill>
                <a:latin typeface="Comic Sans MS" panose="030F0702030302020204" pitchFamily="66" charset="0"/>
              </a:rPr>
              <a:t>Big Data and Data </a:t>
            </a:r>
            <a:r>
              <a:rPr lang="en-US" sz="2400" dirty="0" smtClean="0">
                <a:solidFill>
                  <a:schemeClr val="bg1">
                    <a:lumMod val="85000"/>
                  </a:schemeClr>
                </a:solidFill>
                <a:latin typeface="Comic Sans MS" panose="030F0702030302020204" pitchFamily="66" charset="0"/>
              </a:rPr>
              <a:t>Analytics</a:t>
            </a:r>
            <a:endParaRPr lang="en-US" sz="1800" dirty="0" smtClean="0">
              <a:solidFill>
                <a:schemeClr val="bg1">
                  <a:lumMod val="85000"/>
                </a:schemeClr>
              </a:solidFill>
              <a:latin typeface="Comic Sans MS" panose="030F0702030302020204" pitchFamily="66" charset="0"/>
            </a:endParaRPr>
          </a:p>
          <a:p>
            <a:pPr algn="just">
              <a:lnSpc>
                <a:spcPct val="170000"/>
              </a:lnSpc>
            </a:pPr>
            <a:r>
              <a:rPr lang="en-US" sz="2400" dirty="0" smtClean="0">
                <a:solidFill>
                  <a:schemeClr val="bg1">
                    <a:lumMod val="85000"/>
                  </a:schemeClr>
                </a:solidFill>
                <a:latin typeface="Comic Sans MS" panose="030F0702030302020204" pitchFamily="66" charset="0"/>
              </a:rPr>
              <a:t>Interoperability</a:t>
            </a:r>
          </a:p>
          <a:p>
            <a:pPr lvl="1" algn="just">
              <a:lnSpc>
                <a:spcPct val="170000"/>
              </a:lnSpc>
            </a:pPr>
            <a:endParaRPr lang="en-US" sz="1800" dirty="0" smtClean="0">
              <a:latin typeface="Comic Sans MS" panose="030F0702030302020204" pitchFamily="66" charset="0"/>
            </a:endParaRPr>
          </a:p>
          <a:p>
            <a:pPr algn="just">
              <a:lnSpc>
                <a:spcPct val="170000"/>
              </a:lnSpc>
            </a:pPr>
            <a:endParaRPr lang="en-US" sz="2400" dirty="0" smtClean="0">
              <a:latin typeface="Comic Sans MS" panose="030F0702030302020204" pitchFamily="66" charset="0"/>
            </a:endParaRPr>
          </a:p>
          <a:p>
            <a:pPr algn="just">
              <a:lnSpc>
                <a:spcPct val="17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35644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92500" lnSpcReduction="10000"/>
          </a:bodyPr>
          <a:lstStyle/>
          <a:p>
            <a:pPr algn="just">
              <a:lnSpc>
                <a:spcPct val="150000"/>
              </a:lnSpc>
            </a:pPr>
            <a:r>
              <a:rPr lang="en-US" sz="2400" dirty="0" smtClean="0">
                <a:solidFill>
                  <a:schemeClr val="bg1">
                    <a:lumMod val="85000"/>
                  </a:schemeClr>
                </a:solidFill>
                <a:latin typeface="Comic Sans MS" panose="030F0702030302020204" pitchFamily="66" charset="0"/>
              </a:rPr>
              <a:t>Scalability</a:t>
            </a:r>
          </a:p>
          <a:p>
            <a:pPr algn="just">
              <a:lnSpc>
                <a:spcPct val="150000"/>
              </a:lnSpc>
            </a:pPr>
            <a:r>
              <a:rPr lang="en-US" sz="2400" dirty="0" smtClean="0">
                <a:solidFill>
                  <a:schemeClr val="bg1">
                    <a:lumMod val="85000"/>
                  </a:schemeClr>
                </a:solidFill>
                <a:latin typeface="Comic Sans MS" panose="030F0702030302020204" pitchFamily="66" charset="0"/>
              </a:rPr>
              <a:t>Security</a:t>
            </a:r>
          </a:p>
          <a:p>
            <a:pPr algn="just">
              <a:lnSpc>
                <a:spcPct val="150000"/>
              </a:lnSpc>
            </a:pPr>
            <a:r>
              <a:rPr lang="en-US" sz="2400" dirty="0" smtClean="0">
                <a:solidFill>
                  <a:schemeClr val="bg1">
                    <a:lumMod val="85000"/>
                  </a:schemeClr>
                </a:solidFill>
                <a:latin typeface="Comic Sans MS" panose="030F0702030302020204" pitchFamily="66" charset="0"/>
              </a:rPr>
              <a:t>Privacy</a:t>
            </a:r>
          </a:p>
          <a:p>
            <a:pPr algn="just">
              <a:lnSpc>
                <a:spcPct val="150000"/>
              </a:lnSpc>
            </a:pPr>
            <a:r>
              <a:rPr lang="en-US" sz="2400" dirty="0" smtClean="0">
                <a:latin typeface="Comic Sans MS" panose="030F0702030302020204" pitchFamily="66" charset="0"/>
              </a:rPr>
              <a:t>Big </a:t>
            </a:r>
            <a:r>
              <a:rPr lang="en-US" sz="2400" dirty="0">
                <a:latin typeface="Comic Sans MS" panose="030F0702030302020204" pitchFamily="66" charset="0"/>
              </a:rPr>
              <a:t>Data and Data </a:t>
            </a:r>
            <a:r>
              <a:rPr lang="en-US" sz="2400" dirty="0" smtClean="0">
                <a:latin typeface="Comic Sans MS" panose="030F0702030302020204" pitchFamily="66" charset="0"/>
              </a:rPr>
              <a:t>Analytics</a:t>
            </a:r>
          </a:p>
          <a:p>
            <a:pPr lvl="1" algn="just">
              <a:lnSpc>
                <a:spcPct val="150000"/>
              </a:lnSpc>
            </a:pPr>
            <a:r>
              <a:rPr lang="en-US" sz="1800" dirty="0" smtClean="0">
                <a:latin typeface="Comic Sans MS" panose="030F0702030302020204" pitchFamily="66" charset="0"/>
              </a:rPr>
              <a:t> </a:t>
            </a:r>
            <a:r>
              <a:rPr lang="en-US" sz="1800" dirty="0">
                <a:latin typeface="Comic Sans MS" panose="030F0702030302020204" pitchFamily="66" charset="0"/>
              </a:rPr>
              <a:t>IoT and large number of sensors are going to trigger deluge of data that must be handled. </a:t>
            </a:r>
            <a:endParaRPr lang="en-US" sz="1800" dirty="0" smtClean="0">
              <a:latin typeface="Comic Sans MS" panose="030F0702030302020204" pitchFamily="66" charset="0"/>
            </a:endParaRPr>
          </a:p>
          <a:p>
            <a:pPr lvl="1" algn="just">
              <a:lnSpc>
                <a:spcPct val="150000"/>
              </a:lnSpc>
            </a:pPr>
            <a:r>
              <a:rPr lang="en-US" sz="1800" dirty="0" smtClean="0">
                <a:latin typeface="Comic Sans MS" panose="030F0702030302020204" pitchFamily="66" charset="0"/>
              </a:rPr>
              <a:t> </a:t>
            </a:r>
            <a:r>
              <a:rPr lang="en-US" sz="1800" dirty="0">
                <a:latin typeface="Comic Sans MS" panose="030F0702030302020204" pitchFamily="66" charset="0"/>
              </a:rPr>
              <a:t>This data will provide critical information and insights if it can be processed in an efficient manner. </a:t>
            </a:r>
            <a:endParaRPr lang="en-US" sz="1800" dirty="0" smtClean="0">
              <a:latin typeface="Comic Sans MS" panose="030F0702030302020204" pitchFamily="66" charset="0"/>
            </a:endParaRPr>
          </a:p>
          <a:p>
            <a:pPr lvl="1" algn="just">
              <a:lnSpc>
                <a:spcPct val="150000"/>
              </a:lnSpc>
            </a:pPr>
            <a:r>
              <a:rPr lang="en-US" sz="1800" dirty="0" smtClean="0">
                <a:latin typeface="Comic Sans MS" panose="030F0702030302020204" pitchFamily="66" charset="0"/>
              </a:rPr>
              <a:t>Challenge </a:t>
            </a:r>
            <a:r>
              <a:rPr lang="en-US" sz="1800" dirty="0">
                <a:latin typeface="Comic Sans MS" panose="030F0702030302020204" pitchFamily="66" charset="0"/>
              </a:rPr>
              <a:t>is evaluating massive amounts of data arriving from different sources in various forms and doing so in a timely manner</a:t>
            </a:r>
            <a:r>
              <a:rPr lang="en-US" sz="1800" dirty="0" smtClean="0">
                <a:latin typeface="Comic Sans MS" panose="030F0702030302020204" pitchFamily="66" charset="0"/>
              </a:rPr>
              <a:t>.</a:t>
            </a:r>
          </a:p>
          <a:p>
            <a:pPr algn="just">
              <a:lnSpc>
                <a:spcPct val="150000"/>
              </a:lnSpc>
            </a:pPr>
            <a:r>
              <a:rPr lang="en-US" sz="2400" dirty="0" smtClean="0">
                <a:solidFill>
                  <a:schemeClr val="bg1">
                    <a:lumMod val="85000"/>
                  </a:schemeClr>
                </a:solidFill>
                <a:latin typeface="Comic Sans MS" panose="030F0702030302020204" pitchFamily="66" charset="0"/>
              </a:rPr>
              <a:t>Interoperability</a:t>
            </a:r>
          </a:p>
          <a:p>
            <a:pPr lvl="1" algn="just">
              <a:lnSpc>
                <a:spcPct val="150000"/>
              </a:lnSpc>
            </a:pPr>
            <a:endParaRPr lang="en-US" sz="1800" dirty="0" smtClean="0">
              <a:latin typeface="Comic Sans MS" panose="030F0702030302020204" pitchFamily="66" charset="0"/>
            </a:endParaRPr>
          </a:p>
          <a:p>
            <a:pPr algn="just">
              <a:lnSpc>
                <a:spcPct val="150000"/>
              </a:lnSpc>
            </a:pPr>
            <a:endParaRPr lang="en-US" sz="2400" dirty="0" smtClean="0">
              <a:latin typeface="Comic Sans MS" panose="030F0702030302020204" pitchFamily="66" charset="0"/>
            </a:endParaRPr>
          </a:p>
          <a:p>
            <a:pPr algn="just">
              <a:lnSpc>
                <a:spcPct val="15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34250698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92500" lnSpcReduction="20000"/>
          </a:bodyPr>
          <a:lstStyle/>
          <a:p>
            <a:pPr algn="just">
              <a:lnSpc>
                <a:spcPct val="150000"/>
              </a:lnSpc>
            </a:pPr>
            <a:r>
              <a:rPr lang="en-US" sz="2400" dirty="0" smtClean="0">
                <a:solidFill>
                  <a:schemeClr val="bg1">
                    <a:lumMod val="85000"/>
                  </a:schemeClr>
                </a:solidFill>
                <a:latin typeface="Comic Sans MS" panose="030F0702030302020204" pitchFamily="66" charset="0"/>
              </a:rPr>
              <a:t>Scalability</a:t>
            </a:r>
          </a:p>
          <a:p>
            <a:pPr algn="just">
              <a:lnSpc>
                <a:spcPct val="150000"/>
              </a:lnSpc>
            </a:pPr>
            <a:r>
              <a:rPr lang="en-US" sz="2400" dirty="0" smtClean="0">
                <a:solidFill>
                  <a:schemeClr val="bg1">
                    <a:lumMod val="85000"/>
                  </a:schemeClr>
                </a:solidFill>
                <a:latin typeface="Comic Sans MS" panose="030F0702030302020204" pitchFamily="66" charset="0"/>
              </a:rPr>
              <a:t>Security</a:t>
            </a:r>
          </a:p>
          <a:p>
            <a:pPr algn="just">
              <a:lnSpc>
                <a:spcPct val="150000"/>
              </a:lnSpc>
            </a:pPr>
            <a:r>
              <a:rPr lang="en-US" sz="2400" dirty="0" smtClean="0">
                <a:solidFill>
                  <a:schemeClr val="bg1">
                    <a:lumMod val="85000"/>
                  </a:schemeClr>
                </a:solidFill>
                <a:latin typeface="Comic Sans MS" panose="030F0702030302020204" pitchFamily="66" charset="0"/>
              </a:rPr>
              <a:t>Privacy</a:t>
            </a:r>
          </a:p>
          <a:p>
            <a:pPr algn="just">
              <a:lnSpc>
                <a:spcPct val="150000"/>
              </a:lnSpc>
            </a:pPr>
            <a:r>
              <a:rPr lang="en-US" sz="2400" dirty="0" smtClean="0">
                <a:solidFill>
                  <a:schemeClr val="bg1">
                    <a:lumMod val="85000"/>
                  </a:schemeClr>
                </a:solidFill>
                <a:latin typeface="Comic Sans MS" panose="030F0702030302020204" pitchFamily="66" charset="0"/>
              </a:rPr>
              <a:t>Big </a:t>
            </a:r>
            <a:r>
              <a:rPr lang="en-US" sz="2400" dirty="0">
                <a:solidFill>
                  <a:schemeClr val="bg1">
                    <a:lumMod val="85000"/>
                  </a:schemeClr>
                </a:solidFill>
                <a:latin typeface="Comic Sans MS" panose="030F0702030302020204" pitchFamily="66" charset="0"/>
              </a:rPr>
              <a:t>Data and Data </a:t>
            </a:r>
            <a:r>
              <a:rPr lang="en-US" sz="2400" dirty="0" smtClean="0">
                <a:solidFill>
                  <a:schemeClr val="bg1">
                    <a:lumMod val="85000"/>
                  </a:schemeClr>
                </a:solidFill>
                <a:latin typeface="Comic Sans MS" panose="030F0702030302020204" pitchFamily="66" charset="0"/>
              </a:rPr>
              <a:t>Analytics</a:t>
            </a:r>
            <a:endParaRPr lang="en-US" sz="1800" dirty="0" smtClean="0">
              <a:latin typeface="Comic Sans MS" panose="030F0702030302020204" pitchFamily="66" charset="0"/>
            </a:endParaRPr>
          </a:p>
          <a:p>
            <a:pPr algn="just">
              <a:lnSpc>
                <a:spcPct val="150000"/>
              </a:lnSpc>
            </a:pPr>
            <a:r>
              <a:rPr lang="en-US" sz="2400" dirty="0" smtClean="0">
                <a:latin typeface="Comic Sans MS" panose="030F0702030302020204" pitchFamily="66" charset="0"/>
              </a:rPr>
              <a:t>Interoperability</a:t>
            </a:r>
          </a:p>
          <a:p>
            <a:pPr lvl="1" algn="just">
              <a:lnSpc>
                <a:spcPct val="150000"/>
              </a:lnSpc>
            </a:pPr>
            <a:r>
              <a:rPr lang="en-US" sz="1800" dirty="0">
                <a:latin typeface="Comic Sans MS" panose="030F0702030302020204" pitchFamily="66" charset="0"/>
              </a:rPr>
              <a:t>As with nascent technology, various protocols and architectures are jockeying for market share and standardizations within IoT. </a:t>
            </a:r>
            <a:endParaRPr lang="en-US" sz="1800" dirty="0" smtClean="0">
              <a:latin typeface="Comic Sans MS" panose="030F0702030302020204" pitchFamily="66" charset="0"/>
            </a:endParaRPr>
          </a:p>
          <a:p>
            <a:pPr lvl="1" algn="just">
              <a:lnSpc>
                <a:spcPct val="150000"/>
              </a:lnSpc>
            </a:pPr>
            <a:r>
              <a:rPr lang="en-US" sz="1800" dirty="0" smtClean="0">
                <a:latin typeface="Comic Sans MS" panose="030F0702030302020204" pitchFamily="66" charset="0"/>
              </a:rPr>
              <a:t>Some </a:t>
            </a:r>
            <a:r>
              <a:rPr lang="en-US" sz="1800" dirty="0">
                <a:latin typeface="Comic Sans MS" panose="030F0702030302020204" pitchFamily="66" charset="0"/>
              </a:rPr>
              <a:t>of these protocols and architectures are based on proprietary elements and others are open. </a:t>
            </a:r>
            <a:endParaRPr lang="en-US" sz="1800" dirty="0" smtClean="0">
              <a:latin typeface="Comic Sans MS" panose="030F0702030302020204" pitchFamily="66" charset="0"/>
            </a:endParaRPr>
          </a:p>
          <a:p>
            <a:pPr lvl="1" algn="just">
              <a:lnSpc>
                <a:spcPct val="150000"/>
              </a:lnSpc>
            </a:pPr>
            <a:r>
              <a:rPr lang="en-US" sz="1800" dirty="0" smtClean="0">
                <a:latin typeface="Comic Sans MS" panose="030F0702030302020204" pitchFamily="66" charset="0"/>
              </a:rPr>
              <a:t>Recently </a:t>
            </a:r>
            <a:r>
              <a:rPr lang="en-US" sz="1800" dirty="0">
                <a:latin typeface="Comic Sans MS" panose="030F0702030302020204" pitchFamily="66" charset="0"/>
              </a:rPr>
              <a:t>IoT Standards are helping minimize this problem, but there are often various protocols and implementations available for IoT networks</a:t>
            </a:r>
            <a:r>
              <a:rPr lang="en-US" sz="1800" dirty="0" smtClean="0">
                <a:latin typeface="Comic Sans MS" panose="030F0702030302020204" pitchFamily="66" charset="0"/>
              </a:rPr>
              <a:t>.</a:t>
            </a:r>
            <a:endParaRPr lang="en-US" sz="2400" dirty="0" smtClean="0">
              <a:latin typeface="Comic Sans MS" panose="030F0702030302020204" pitchFamily="66" charset="0"/>
            </a:endParaRPr>
          </a:p>
          <a:p>
            <a:pPr algn="just">
              <a:lnSpc>
                <a:spcPct val="15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14904338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Enabling Technologies</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47500" lnSpcReduction="20000"/>
          </a:bodyPr>
          <a:lstStyle/>
          <a:p>
            <a:r>
              <a:rPr lang="en-US" dirty="0" smtClean="0">
                <a:latin typeface="Comic Sans MS" panose="030F0702030302020204" pitchFamily="66" charset="0"/>
              </a:rPr>
              <a:t>Perception Layer:</a:t>
            </a:r>
          </a:p>
          <a:p>
            <a:pPr lvl="1"/>
            <a:r>
              <a:rPr lang="en-US" dirty="0" smtClean="0">
                <a:latin typeface="Comic Sans MS" panose="030F0702030302020204" pitchFamily="66" charset="0"/>
              </a:rPr>
              <a:t>Passive technologies</a:t>
            </a:r>
          </a:p>
          <a:p>
            <a:pPr lvl="1"/>
            <a:r>
              <a:rPr lang="en-US" dirty="0" smtClean="0">
                <a:latin typeface="Comic Sans MS" panose="030F0702030302020204" pitchFamily="66" charset="0"/>
              </a:rPr>
              <a:t>Semi passive technologies</a:t>
            </a:r>
          </a:p>
          <a:p>
            <a:pPr lvl="1"/>
            <a:r>
              <a:rPr lang="en-US" dirty="0" smtClean="0">
                <a:latin typeface="Comic Sans MS" panose="030F0702030302020204" pitchFamily="66" charset="0"/>
              </a:rPr>
              <a:t>Active technologies</a:t>
            </a:r>
          </a:p>
          <a:p>
            <a:pPr marL="514350" indent="-457200"/>
            <a:r>
              <a:rPr lang="en-US" dirty="0">
                <a:latin typeface="Comic Sans MS" panose="030F0702030302020204" pitchFamily="66" charset="0"/>
              </a:rPr>
              <a:t>Network </a:t>
            </a:r>
            <a:r>
              <a:rPr lang="en-US" dirty="0" smtClean="0">
                <a:latin typeface="Comic Sans MS" panose="030F0702030302020204" pitchFamily="66" charset="0"/>
              </a:rPr>
              <a:t>Layer:</a:t>
            </a:r>
            <a:endParaRPr lang="en-US" dirty="0">
              <a:latin typeface="Comic Sans MS" panose="030F0702030302020204" pitchFamily="66" charset="0"/>
            </a:endParaRPr>
          </a:p>
          <a:p>
            <a:pPr lvl="1"/>
            <a:r>
              <a:rPr lang="en-US" dirty="0" smtClean="0">
                <a:latin typeface="Comic Sans MS" panose="030F0702030302020204" pitchFamily="66" charset="0"/>
              </a:rPr>
              <a:t>Identification</a:t>
            </a:r>
            <a:endParaRPr lang="en-US" dirty="0">
              <a:latin typeface="Comic Sans MS" panose="030F0702030302020204" pitchFamily="66" charset="0"/>
            </a:endParaRPr>
          </a:p>
          <a:p>
            <a:pPr lvl="1"/>
            <a:r>
              <a:rPr lang="en-US" dirty="0" smtClean="0">
                <a:latin typeface="Comic Sans MS" panose="030F0702030302020204" pitchFamily="66" charset="0"/>
              </a:rPr>
              <a:t>Communication</a:t>
            </a:r>
            <a:endParaRPr lang="en-US" dirty="0">
              <a:latin typeface="Comic Sans MS" panose="030F0702030302020204" pitchFamily="66" charset="0"/>
            </a:endParaRPr>
          </a:p>
          <a:p>
            <a:pPr lvl="1"/>
            <a:r>
              <a:rPr lang="en-US" dirty="0" smtClean="0">
                <a:latin typeface="Comic Sans MS" panose="030F0702030302020204" pitchFamily="66" charset="0"/>
              </a:rPr>
              <a:t>Security</a:t>
            </a:r>
          </a:p>
          <a:p>
            <a:pPr lvl="1"/>
            <a:r>
              <a:rPr lang="en-US" dirty="0" smtClean="0">
                <a:latin typeface="Comic Sans MS" panose="030F0702030302020204" pitchFamily="66" charset="0"/>
              </a:rPr>
              <a:t>Routing</a:t>
            </a:r>
          </a:p>
          <a:p>
            <a:r>
              <a:rPr lang="en-US" dirty="0">
                <a:latin typeface="Comic Sans MS" panose="030F0702030302020204" pitchFamily="66" charset="0"/>
              </a:rPr>
              <a:t>Middleware </a:t>
            </a:r>
            <a:r>
              <a:rPr lang="en-US" dirty="0" smtClean="0">
                <a:latin typeface="Comic Sans MS" panose="030F0702030302020204" pitchFamily="66" charset="0"/>
              </a:rPr>
              <a:t>Layer:</a:t>
            </a:r>
            <a:endParaRPr lang="en-US" dirty="0">
              <a:latin typeface="Comic Sans MS" panose="030F0702030302020204" pitchFamily="66" charset="0"/>
            </a:endParaRPr>
          </a:p>
          <a:p>
            <a:pPr lvl="1"/>
            <a:r>
              <a:rPr lang="en-US" dirty="0" smtClean="0">
                <a:latin typeface="Comic Sans MS" panose="030F0702030302020204" pitchFamily="66" charset="0"/>
              </a:rPr>
              <a:t>Service Discovery</a:t>
            </a:r>
          </a:p>
          <a:p>
            <a:pPr lvl="1"/>
            <a:r>
              <a:rPr lang="en-US" dirty="0" smtClean="0">
                <a:latin typeface="Comic Sans MS" panose="030F0702030302020204" pitchFamily="66" charset="0"/>
              </a:rPr>
              <a:t>Data Exchange</a:t>
            </a:r>
          </a:p>
          <a:p>
            <a:pPr lvl="1"/>
            <a:r>
              <a:rPr lang="en-US" dirty="0" smtClean="0">
                <a:latin typeface="Comic Sans MS" panose="030F0702030302020204" pitchFamily="66" charset="0"/>
              </a:rPr>
              <a:t>Computation</a:t>
            </a:r>
          </a:p>
          <a:p>
            <a:r>
              <a:rPr lang="en-US" dirty="0">
                <a:latin typeface="Comic Sans MS" panose="030F0702030302020204" pitchFamily="66" charset="0"/>
              </a:rPr>
              <a:t>Application </a:t>
            </a:r>
            <a:r>
              <a:rPr lang="en-US" dirty="0" smtClean="0">
                <a:latin typeface="Comic Sans MS" panose="030F0702030302020204" pitchFamily="66" charset="0"/>
              </a:rPr>
              <a:t>Layer:</a:t>
            </a:r>
            <a:endParaRPr lang="en-US" dirty="0">
              <a:latin typeface="Comic Sans MS" panose="030F0702030302020204" pitchFamily="66" charset="0"/>
            </a:endParaRPr>
          </a:p>
          <a:p>
            <a:pPr lvl="1"/>
            <a:r>
              <a:rPr lang="en-US" dirty="0" smtClean="0">
                <a:latin typeface="Comic Sans MS" panose="030F0702030302020204" pitchFamily="66" charset="0"/>
              </a:rPr>
              <a:t>identity-Related Services</a:t>
            </a:r>
          </a:p>
          <a:p>
            <a:pPr lvl="1"/>
            <a:r>
              <a:rPr lang="en-US" dirty="0" smtClean="0">
                <a:latin typeface="Comic Sans MS" panose="030F0702030302020204" pitchFamily="66" charset="0"/>
              </a:rPr>
              <a:t>Information Aggregation Services</a:t>
            </a:r>
          </a:p>
          <a:p>
            <a:pPr lvl="1"/>
            <a:r>
              <a:rPr lang="en-US" dirty="0" smtClean="0">
                <a:latin typeface="Comic Sans MS" panose="030F0702030302020204" pitchFamily="66" charset="0"/>
              </a:rPr>
              <a:t>Collaborative Aware Services</a:t>
            </a:r>
          </a:p>
          <a:p>
            <a:pPr lvl="1"/>
            <a:r>
              <a:rPr lang="en-US" dirty="0" smtClean="0">
                <a:latin typeface="Comic Sans MS" panose="030F0702030302020204" pitchFamily="66" charset="0"/>
              </a:rPr>
              <a:t>Ubiquitous Services</a:t>
            </a:r>
          </a:p>
          <a:p>
            <a:r>
              <a:rPr lang="en-US" dirty="0">
                <a:latin typeface="Comic Sans MS" panose="030F0702030302020204" pitchFamily="66" charset="0"/>
              </a:rPr>
              <a:t>Business </a:t>
            </a:r>
            <a:r>
              <a:rPr lang="en-US" dirty="0" smtClean="0">
                <a:latin typeface="Comic Sans MS" panose="030F0702030302020204" pitchFamily="66" charset="0"/>
              </a:rPr>
              <a:t>Layer:</a:t>
            </a:r>
            <a:endParaRPr lang="en-US" dirty="0">
              <a:latin typeface="Comic Sans MS" panose="030F0702030302020204" pitchFamily="66" charset="0"/>
            </a:endParaRPr>
          </a:p>
          <a:p>
            <a:pPr lvl="1"/>
            <a:r>
              <a:rPr lang="en-US" dirty="0" smtClean="0">
                <a:latin typeface="Comic Sans MS" panose="030F0702030302020204" pitchFamily="66" charset="0"/>
              </a:rPr>
              <a:t>Semantics</a:t>
            </a:r>
          </a:p>
          <a:p>
            <a:pPr lvl="1"/>
            <a:r>
              <a:rPr lang="en-US" dirty="0" smtClean="0">
                <a:latin typeface="Comic Sans MS" panose="030F0702030302020204" pitchFamily="66" charset="0"/>
              </a:rPr>
              <a:t>Big Data Analytics</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A to Z </a:t>
            </a:r>
            <a:r>
              <a:rPr lang="en-US" sz="1600" dirty="0" smtClean="0">
                <a:solidFill>
                  <a:srgbClr val="FF0000"/>
                </a:solidFill>
                <a:latin typeface="Comic Sans MS" panose="030F0702030302020204" pitchFamily="66" charset="0"/>
              </a:rPr>
              <a:t>: Technologies </a:t>
            </a:r>
            <a:r>
              <a:rPr lang="en-US" sz="1600" dirty="0">
                <a:solidFill>
                  <a:srgbClr val="FF0000"/>
                </a:solidFill>
                <a:latin typeface="Comic Sans MS" panose="030F0702030302020204" pitchFamily="66" charset="0"/>
              </a:rPr>
              <a:t>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IEEE Press, 2018</a:t>
            </a:r>
            <a:endParaRPr lang="en-US" sz="1600" dirty="0">
              <a:latin typeface="Comic Sans MS" panose="030F0702030302020204" pitchFamily="66" charset="0"/>
            </a:endParaRPr>
          </a:p>
        </p:txBody>
      </p:sp>
    </p:spTree>
    <p:extLst>
      <p:ext uri="{BB962C8B-B14F-4D97-AF65-F5344CB8AC3E}">
        <p14:creationId xmlns:p14="http://schemas.microsoft.com/office/powerpoint/2010/main" val="1153364685"/>
      </p:ext>
    </p:extLst>
  </p:cSld>
  <p:clrMapOvr>
    <a:masterClrMapping/>
  </p:clrMapOvr>
  <p:transition>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Enabling </a:t>
            </a:r>
            <a:r>
              <a:rPr lang="en-US" dirty="0" smtClean="0">
                <a:latin typeface="Comic Sans MS" panose="030F0702030302020204" pitchFamily="66" charset="0"/>
              </a:rPr>
              <a:t>Technologies</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r>
              <a:rPr lang="en-US" dirty="0" smtClean="0">
                <a:latin typeface="Comic Sans MS" panose="030F0702030302020204" pitchFamily="66" charset="0"/>
              </a:rPr>
              <a:t>Identification </a:t>
            </a:r>
            <a:r>
              <a:rPr lang="en-US" dirty="0">
                <a:latin typeface="Comic Sans MS" panose="030F0702030302020204" pitchFamily="66" charset="0"/>
              </a:rPr>
              <a:t>and </a:t>
            </a:r>
            <a:r>
              <a:rPr lang="en-US" dirty="0" smtClean="0">
                <a:latin typeface="Comic Sans MS" panose="030F0702030302020204" pitchFamily="66" charset="0"/>
              </a:rPr>
              <a:t>Discovery</a:t>
            </a:r>
          </a:p>
          <a:p>
            <a:pPr algn="just"/>
            <a:endParaRPr lang="en-US" dirty="0" smtClean="0">
              <a:latin typeface="Comic Sans MS" panose="030F0702030302020204" pitchFamily="66" charset="0"/>
            </a:endParaRPr>
          </a:p>
          <a:p>
            <a:pPr algn="just"/>
            <a:r>
              <a:rPr lang="en-US" dirty="0" smtClean="0">
                <a:latin typeface="Comic Sans MS" panose="030F0702030302020204" pitchFamily="66" charset="0"/>
              </a:rPr>
              <a:t>Communication </a:t>
            </a:r>
            <a:r>
              <a:rPr lang="en-US" dirty="0">
                <a:latin typeface="Comic Sans MS" panose="030F0702030302020204" pitchFamily="66" charset="0"/>
              </a:rPr>
              <a:t>Patterns and </a:t>
            </a:r>
            <a:r>
              <a:rPr lang="en-US" dirty="0" smtClean="0">
                <a:latin typeface="Comic Sans MS" panose="030F0702030302020204" pitchFamily="66" charset="0"/>
              </a:rPr>
              <a:t>Protocols</a:t>
            </a:r>
          </a:p>
          <a:p>
            <a:pPr algn="just"/>
            <a:endParaRPr lang="en-US" dirty="0" smtClean="0">
              <a:latin typeface="Comic Sans MS" panose="030F0702030302020204" pitchFamily="66" charset="0"/>
            </a:endParaRPr>
          </a:p>
          <a:p>
            <a:pPr algn="just"/>
            <a:r>
              <a:rPr lang="en-US" dirty="0" smtClean="0">
                <a:latin typeface="Comic Sans MS" panose="030F0702030302020204" pitchFamily="66" charset="0"/>
              </a:rPr>
              <a:t>Devices </a:t>
            </a:r>
            <a:r>
              <a:rPr lang="en-US" dirty="0">
                <a:latin typeface="Comic Sans MS" panose="030F0702030302020204" pitchFamily="66" charset="0"/>
              </a:rPr>
              <a:t>and Test </a:t>
            </a:r>
            <a:r>
              <a:rPr lang="en-US" dirty="0" smtClean="0">
                <a:latin typeface="Comic Sans MS" panose="030F0702030302020204" pitchFamily="66" charset="0"/>
              </a:rPr>
              <a:t>Beds</a:t>
            </a:r>
          </a:p>
          <a:p>
            <a:pPr algn="just"/>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758874766"/>
      </p:ext>
    </p:extLst>
  </p:cSld>
  <p:clrMapOvr>
    <a:masterClrMapping/>
  </p:clrMapOvr>
  <p:transition>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31344429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Business and Market Opportunities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https://towardsdatascience.com/internet-of-things-booming-15-trillion-market-88fde1da2113</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485" y="1431877"/>
            <a:ext cx="8982075" cy="4267200"/>
          </a:xfrm>
          <a:prstGeom prst="rect">
            <a:avLst/>
          </a:prstGeom>
        </p:spPr>
      </p:pic>
    </p:spTree>
    <p:extLst>
      <p:ext uri="{BB962C8B-B14F-4D97-AF65-F5344CB8AC3E}">
        <p14:creationId xmlns:p14="http://schemas.microsoft.com/office/powerpoint/2010/main" val="8673194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Business and Market Opportunities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https://discoperi.com/iot_devices_market/</a:t>
            </a:r>
            <a:endParaRPr lang="en-US" sz="1600" dirty="0">
              <a:latin typeface="Comic Sans MS" panose="030F0702030302020204" pitchFamily="66"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128" y="1709860"/>
            <a:ext cx="7514286" cy="4257143"/>
          </a:xfrm>
          <a:prstGeom prst="rect">
            <a:avLst/>
          </a:prstGeom>
        </p:spPr>
      </p:pic>
    </p:spTree>
    <p:extLst>
      <p:ext uri="{BB962C8B-B14F-4D97-AF65-F5344CB8AC3E}">
        <p14:creationId xmlns:p14="http://schemas.microsoft.com/office/powerpoint/2010/main" val="10351589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Business and Market Opportunities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https://discoperi.com/iot_devices_market/</a:t>
            </a:r>
            <a:endParaRPr lang="en-US" sz="1600" dirty="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645" y="1563397"/>
            <a:ext cx="7620000" cy="4581525"/>
          </a:xfrm>
          <a:prstGeom prst="rect">
            <a:avLst/>
          </a:prstGeom>
        </p:spPr>
      </p:pic>
    </p:spTree>
    <p:extLst>
      <p:ext uri="{BB962C8B-B14F-4D97-AF65-F5344CB8AC3E}">
        <p14:creationId xmlns:p14="http://schemas.microsoft.com/office/powerpoint/2010/main" val="4707463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Business and Market Opportunities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https://dreamziot.com/the-upcoming-iot-market/</a:t>
            </a:r>
            <a:endParaRPr lang="en-US" sz="1600" dirty="0">
              <a:latin typeface="Comic Sans MS" panose="030F0702030302020204" pitchFamily="66"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24" y="2276447"/>
            <a:ext cx="10058400" cy="3551147"/>
          </a:xfrm>
          <a:prstGeom prst="rect">
            <a:avLst/>
          </a:prstGeom>
        </p:spPr>
      </p:pic>
    </p:spTree>
    <p:extLst>
      <p:ext uri="{BB962C8B-B14F-4D97-AF65-F5344CB8AC3E}">
        <p14:creationId xmlns:p14="http://schemas.microsoft.com/office/powerpoint/2010/main" val="9974335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lnSpc>
                <a:spcPct val="150000"/>
              </a:lnSpc>
            </a:pPr>
            <a:r>
              <a:rPr lang="en-US" b="1" dirty="0" smtClean="0">
                <a:latin typeface="Comic Sans MS" panose="030F0702030302020204" pitchFamily="66" charset="0"/>
              </a:rPr>
              <a:t>IEEE IoT, 2015</a:t>
            </a:r>
            <a:endParaRPr lang="en-US" dirty="0" smtClean="0">
              <a:latin typeface="Comic Sans MS" panose="030F0702030302020204" pitchFamily="66" charset="0"/>
            </a:endParaRPr>
          </a:p>
          <a:p>
            <a:pPr lvl="1" algn="just">
              <a:lnSpc>
                <a:spcPct val="150000"/>
              </a:lnSpc>
            </a:pPr>
            <a:r>
              <a:rPr lang="en-US" dirty="0" smtClean="0">
                <a:latin typeface="Comic Sans MS" panose="030F0702030302020204" pitchFamily="66" charset="0"/>
              </a:rPr>
              <a:t>An </a:t>
            </a:r>
            <a:r>
              <a:rPr lang="en-US" dirty="0">
                <a:latin typeface="Comic Sans MS" panose="030F0702030302020204" pitchFamily="66" charset="0"/>
              </a:rPr>
              <a:t>IoT is a network that </a:t>
            </a:r>
            <a:r>
              <a:rPr lang="en-US" dirty="0">
                <a:solidFill>
                  <a:srgbClr val="FF0000"/>
                </a:solidFill>
                <a:latin typeface="Comic Sans MS" panose="030F0702030302020204" pitchFamily="66" charset="0"/>
              </a:rPr>
              <a:t>connects uniquely identifiable ‘Things’</a:t>
            </a:r>
            <a:r>
              <a:rPr lang="en-US" dirty="0">
                <a:latin typeface="Comic Sans MS" panose="030F0702030302020204" pitchFamily="66" charset="0"/>
              </a:rPr>
              <a:t> to the Internet. </a:t>
            </a:r>
            <a:r>
              <a:rPr lang="en-US" dirty="0" smtClean="0">
                <a:latin typeface="Comic Sans MS" panose="030F0702030302020204" pitchFamily="66" charset="0"/>
              </a:rPr>
              <a:t>Through </a:t>
            </a:r>
            <a:r>
              <a:rPr lang="en-US" dirty="0">
                <a:latin typeface="Comic Sans MS" panose="030F0702030302020204" pitchFamily="66" charset="0"/>
              </a:rPr>
              <a:t>the exploitation of </a:t>
            </a:r>
            <a:r>
              <a:rPr lang="en-US" dirty="0" smtClean="0">
                <a:latin typeface="Comic Sans MS" panose="030F0702030302020204" pitchFamily="66" charset="0"/>
              </a:rPr>
              <a:t>unique identification </a:t>
            </a:r>
            <a:r>
              <a:rPr lang="en-US" dirty="0">
                <a:latin typeface="Comic Sans MS" panose="030F0702030302020204" pitchFamily="66" charset="0"/>
              </a:rPr>
              <a:t>and sensing, information about the ‘Thing’ can be collected and the state of the ‘Thing</a:t>
            </a:r>
            <a:r>
              <a:rPr lang="en-US" dirty="0" smtClean="0">
                <a:latin typeface="Comic Sans MS" panose="030F0702030302020204" pitchFamily="66" charset="0"/>
              </a:rPr>
              <a:t>’ can </a:t>
            </a:r>
            <a:r>
              <a:rPr lang="en-US" dirty="0">
                <a:latin typeface="Comic Sans MS" panose="030F0702030302020204" pitchFamily="66" charset="0"/>
              </a:rPr>
              <a:t>be changed from anywhere, anytime, by anything.”</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7446958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42843481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Products</a:t>
            </a:r>
            <a:endParaRPr lang="en-US" dirty="0">
              <a:latin typeface="Comic Sans MS" panose="030F0702030302020204" pitchFamily="66"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67209331"/>
              </p:ext>
            </p:extLst>
          </p:nvPr>
        </p:nvGraphicFramePr>
        <p:xfrm>
          <a:off x="711407" y="1694985"/>
          <a:ext cx="10780170" cy="5026492"/>
        </p:xfrm>
        <a:graphic>
          <a:graphicData uri="http://schemas.openxmlformats.org/drawingml/2006/table">
            <a:tbl>
              <a:tblPr firstRow="1" bandRow="1">
                <a:tableStyleId>{2D5ABB26-0587-4C30-8999-92F81FD0307C}</a:tableStyleId>
              </a:tblPr>
              <a:tblGrid>
                <a:gridCol w="2946193">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475571">
                  <a:extLst>
                    <a:ext uri="{9D8B030D-6E8A-4147-A177-3AD203B41FA5}">
                      <a16:colId xmlns:a16="http://schemas.microsoft.com/office/drawing/2014/main" val="20002"/>
                    </a:ext>
                  </a:extLst>
                </a:gridCol>
                <a:gridCol w="2615206">
                  <a:extLst>
                    <a:ext uri="{9D8B030D-6E8A-4147-A177-3AD203B41FA5}">
                      <a16:colId xmlns:a16="http://schemas.microsoft.com/office/drawing/2014/main" val="20003"/>
                    </a:ext>
                  </a:extLst>
                </a:gridCol>
              </a:tblGrid>
              <a:tr h="5026492">
                <a:tc>
                  <a:txBody>
                    <a:bodyPr/>
                    <a:lstStyle/>
                    <a:p>
                      <a:endParaRPr lang="en-US" dirty="0"/>
                    </a:p>
                  </a:txBody>
                  <a:tcPr/>
                </a:tc>
                <a:tc>
                  <a:txBody>
                    <a:bodyPr/>
                    <a:lstStyle/>
                    <a:p>
                      <a:endParaRPr lang="en-US" dirty="0"/>
                    </a:p>
                  </a:txBody>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0"/>
                  </a:ext>
                </a:extLst>
              </a:tr>
            </a:tbl>
          </a:graphicData>
        </a:graphic>
      </p:graphicFrame>
      <p:sp>
        <p:nvSpPr>
          <p:cNvPr id="9" name="TextBox 8"/>
          <p:cNvSpPr txBox="1"/>
          <p:nvPr/>
        </p:nvSpPr>
        <p:spPr>
          <a:xfrm>
            <a:off x="647635" y="5430471"/>
            <a:ext cx="2898453" cy="954107"/>
          </a:xfrm>
          <a:prstGeom prst="rect">
            <a:avLst/>
          </a:prstGeom>
          <a:noFill/>
        </p:spPr>
        <p:txBody>
          <a:bodyPr wrap="square" rtlCol="0">
            <a:spAutoFit/>
          </a:bodyPr>
          <a:lstStyle/>
          <a:p>
            <a:pPr algn="ctr"/>
            <a:r>
              <a:rPr lang="en-US" sz="1400" dirty="0" err="1">
                <a:latin typeface="Comic Sans MS" panose="030F0702030302020204" pitchFamily="66" charset="0"/>
              </a:rPr>
              <a:t>Kasa</a:t>
            </a:r>
            <a:r>
              <a:rPr lang="en-US" sz="1400" dirty="0">
                <a:latin typeface="Comic Sans MS" panose="030F0702030302020204" pitchFamily="66" charset="0"/>
              </a:rPr>
              <a:t> Smart Wi-Fi LED Bulb with </a:t>
            </a:r>
            <a:r>
              <a:rPr lang="en-US" sz="1400" dirty="0" err="1" smtClean="0">
                <a:latin typeface="Comic Sans MS" panose="030F0702030302020204" pitchFamily="66" charset="0"/>
              </a:rPr>
              <a:t>Multicolour</a:t>
            </a:r>
            <a:endParaRPr lang="en-US" sz="1400" dirty="0" smtClean="0">
              <a:latin typeface="Comic Sans MS" panose="030F0702030302020204" pitchFamily="66" charset="0"/>
            </a:endParaRPr>
          </a:p>
          <a:p>
            <a:pPr algn="ctr"/>
            <a:r>
              <a:rPr lang="en-US" sz="1400" dirty="0">
                <a:latin typeface="Comic Sans MS" panose="030F0702030302020204" pitchFamily="66" charset="0"/>
              </a:rPr>
              <a:t>$29.99</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p:txBody>
      </p:sp>
      <p:sp>
        <p:nvSpPr>
          <p:cNvPr id="10" name="TextBox 9"/>
          <p:cNvSpPr txBox="1"/>
          <p:nvPr/>
        </p:nvSpPr>
        <p:spPr>
          <a:xfrm>
            <a:off x="3609861" y="5753636"/>
            <a:ext cx="2813242" cy="738664"/>
          </a:xfrm>
          <a:prstGeom prst="rect">
            <a:avLst/>
          </a:prstGeom>
          <a:noFill/>
        </p:spPr>
        <p:txBody>
          <a:bodyPr wrap="square" rtlCol="0">
            <a:spAutoFit/>
          </a:bodyPr>
          <a:lstStyle/>
          <a:p>
            <a:pPr algn="ctr" fontAlgn="ctr"/>
            <a:r>
              <a:rPr lang="en-US" sz="1400" b="1" dirty="0">
                <a:latin typeface="Comic Sans MS" panose="030F0702030302020204" pitchFamily="66" charset="0"/>
              </a:rPr>
              <a:t>Google Nest Learning </a:t>
            </a:r>
            <a:r>
              <a:rPr lang="en-US" sz="1400" b="1" dirty="0" smtClean="0">
                <a:latin typeface="Comic Sans MS" panose="030F0702030302020204" pitchFamily="66" charset="0"/>
              </a:rPr>
              <a:t>Thermostat</a:t>
            </a:r>
          </a:p>
          <a:p>
            <a:pPr algn="ctr" fontAlgn="ctr"/>
            <a:r>
              <a:rPr lang="en-US" sz="1400" dirty="0">
                <a:latin typeface="Comic Sans MS" panose="030F0702030302020204" pitchFamily="66" charset="0"/>
              </a:rPr>
              <a:t>$249</a:t>
            </a:r>
            <a:endParaRPr lang="en-US" sz="1400" b="1" dirty="0">
              <a:latin typeface="Comic Sans MS" panose="030F0702030302020204" pitchFamily="66" charset="0"/>
            </a:endParaRPr>
          </a:p>
        </p:txBody>
      </p:sp>
      <p:sp>
        <p:nvSpPr>
          <p:cNvPr id="12" name="TextBox 11"/>
          <p:cNvSpPr txBox="1"/>
          <p:nvPr/>
        </p:nvSpPr>
        <p:spPr>
          <a:xfrm>
            <a:off x="6237709" y="5635578"/>
            <a:ext cx="2562247" cy="738664"/>
          </a:xfrm>
          <a:prstGeom prst="rect">
            <a:avLst/>
          </a:prstGeom>
          <a:noFill/>
        </p:spPr>
        <p:txBody>
          <a:bodyPr wrap="square" rtlCol="0">
            <a:spAutoFit/>
          </a:bodyPr>
          <a:lstStyle/>
          <a:p>
            <a:pPr algn="ctr"/>
            <a:r>
              <a:rPr lang="en-US" sz="1400" dirty="0">
                <a:latin typeface="Comic Sans MS" panose="030F0702030302020204" pitchFamily="66" charset="0"/>
              </a:rPr>
              <a:t>All-new Echo (3rd Gen)- Smart speaker with </a:t>
            </a:r>
            <a:r>
              <a:rPr lang="en-US" sz="1400" dirty="0" smtClean="0">
                <a:latin typeface="Comic Sans MS" panose="030F0702030302020204" pitchFamily="66" charset="0"/>
              </a:rPr>
              <a:t>Alexa</a:t>
            </a:r>
          </a:p>
          <a:p>
            <a:pPr algn="ctr"/>
            <a:r>
              <a:rPr lang="en-US" sz="1400" dirty="0">
                <a:latin typeface="Comic Sans MS" panose="030F0702030302020204" pitchFamily="66" charset="0"/>
              </a:rPr>
              <a:t>$89.99</a:t>
            </a:r>
          </a:p>
        </p:txBody>
      </p:sp>
      <p:pic>
        <p:nvPicPr>
          <p:cNvPr id="15" name="Content Placeholder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7922" y="1903168"/>
            <a:ext cx="1630558" cy="2762560"/>
          </a:xfr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752" y="2089061"/>
            <a:ext cx="1484286" cy="227864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6003" y="2089061"/>
            <a:ext cx="2419350" cy="239077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2437" y="2276789"/>
            <a:ext cx="2065652" cy="2090920"/>
          </a:xfrm>
          <a:prstGeom prst="rect">
            <a:avLst/>
          </a:prstGeom>
        </p:spPr>
      </p:pic>
      <p:sp>
        <p:nvSpPr>
          <p:cNvPr id="13" name="TextBox 12"/>
          <p:cNvSpPr txBox="1"/>
          <p:nvPr/>
        </p:nvSpPr>
        <p:spPr>
          <a:xfrm>
            <a:off x="8398267" y="5599748"/>
            <a:ext cx="3573991" cy="523220"/>
          </a:xfrm>
          <a:prstGeom prst="rect">
            <a:avLst/>
          </a:prstGeom>
          <a:noFill/>
        </p:spPr>
        <p:txBody>
          <a:bodyPr wrap="square" rtlCol="0">
            <a:spAutoFit/>
          </a:bodyPr>
          <a:lstStyle/>
          <a:p>
            <a:pPr algn="ctr"/>
            <a:r>
              <a:rPr lang="en-US" sz="1400" dirty="0">
                <a:latin typeface="Comic Sans MS" panose="030F0702030302020204" pitchFamily="66" charset="0"/>
              </a:rPr>
              <a:t>August Smart </a:t>
            </a:r>
            <a:r>
              <a:rPr lang="en-US" sz="1400" dirty="0" smtClean="0">
                <a:latin typeface="Comic Sans MS" panose="030F0702030302020204" pitchFamily="66" charset="0"/>
              </a:rPr>
              <a:t>Lock</a:t>
            </a:r>
          </a:p>
          <a:p>
            <a:pPr algn="ctr"/>
            <a:r>
              <a:rPr lang="en-US" sz="1400" dirty="0">
                <a:latin typeface="Comic Sans MS" panose="030F0702030302020204" pitchFamily="66" charset="0"/>
              </a:rPr>
              <a:t>$ 220</a:t>
            </a:r>
          </a:p>
        </p:txBody>
      </p:sp>
    </p:spTree>
    <p:extLst>
      <p:ext uri="{BB962C8B-B14F-4D97-AF65-F5344CB8AC3E}">
        <p14:creationId xmlns:p14="http://schemas.microsoft.com/office/powerpoint/2010/main" val="20610155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Products</a:t>
            </a:r>
            <a:endParaRPr lang="en-US" dirty="0">
              <a:latin typeface="Comic Sans MS" panose="030F0702030302020204" pitchFamily="66"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92934440"/>
              </p:ext>
            </p:extLst>
          </p:nvPr>
        </p:nvGraphicFramePr>
        <p:xfrm>
          <a:off x="711407" y="1694985"/>
          <a:ext cx="10780170" cy="5026492"/>
        </p:xfrm>
        <a:graphic>
          <a:graphicData uri="http://schemas.openxmlformats.org/drawingml/2006/table">
            <a:tbl>
              <a:tblPr firstRow="1" bandRow="1">
                <a:tableStyleId>{2D5ABB26-0587-4C30-8999-92F81FD0307C}</a:tableStyleId>
              </a:tblPr>
              <a:tblGrid>
                <a:gridCol w="3593390">
                  <a:extLst>
                    <a:ext uri="{9D8B030D-6E8A-4147-A177-3AD203B41FA5}">
                      <a16:colId xmlns:a16="http://schemas.microsoft.com/office/drawing/2014/main" val="20000"/>
                    </a:ext>
                  </a:extLst>
                </a:gridCol>
                <a:gridCol w="3593390">
                  <a:extLst>
                    <a:ext uri="{9D8B030D-6E8A-4147-A177-3AD203B41FA5}">
                      <a16:colId xmlns:a16="http://schemas.microsoft.com/office/drawing/2014/main" val="20001"/>
                    </a:ext>
                  </a:extLst>
                </a:gridCol>
                <a:gridCol w="3593390">
                  <a:extLst>
                    <a:ext uri="{9D8B030D-6E8A-4147-A177-3AD203B41FA5}">
                      <a16:colId xmlns:a16="http://schemas.microsoft.com/office/drawing/2014/main" val="20002"/>
                    </a:ext>
                  </a:extLst>
                </a:gridCol>
              </a:tblGrid>
              <a:tr h="502649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55813" y="2182007"/>
            <a:ext cx="2957633" cy="2204883"/>
          </a:xfrm>
        </p:spPr>
      </p:pic>
      <p:sp>
        <p:nvSpPr>
          <p:cNvPr id="9" name="TextBox 8"/>
          <p:cNvSpPr txBox="1"/>
          <p:nvPr/>
        </p:nvSpPr>
        <p:spPr>
          <a:xfrm>
            <a:off x="647635" y="5430471"/>
            <a:ext cx="3573991" cy="738664"/>
          </a:xfrm>
          <a:prstGeom prst="rect">
            <a:avLst/>
          </a:prstGeom>
          <a:noFill/>
        </p:spPr>
        <p:txBody>
          <a:bodyPr wrap="square" rtlCol="0">
            <a:spAutoFit/>
          </a:bodyPr>
          <a:lstStyle/>
          <a:p>
            <a:pPr algn="ctr"/>
            <a:r>
              <a:rPr lang="en-US" sz="1400" dirty="0" err="1">
                <a:latin typeface="Comic Sans MS" panose="030F0702030302020204" pitchFamily="66" charset="0"/>
              </a:rPr>
              <a:t>Rachio</a:t>
            </a:r>
            <a:r>
              <a:rPr lang="en-US" sz="1400" dirty="0">
                <a:latin typeface="Comic Sans MS" panose="030F0702030302020204" pitchFamily="66" charset="0"/>
              </a:rPr>
              <a:t> </a:t>
            </a:r>
            <a:r>
              <a:rPr lang="en-US" sz="1400" dirty="0" smtClean="0">
                <a:latin typeface="Comic Sans MS" panose="030F0702030302020204" pitchFamily="66" charset="0"/>
              </a:rPr>
              <a:t>3, Smart Sprinkler Controller</a:t>
            </a:r>
          </a:p>
          <a:p>
            <a:pPr algn="ctr"/>
            <a:r>
              <a:rPr lang="en-US" sz="1400" dirty="0">
                <a:latin typeface="Comic Sans MS" panose="030F0702030302020204" pitchFamily="66" charset="0"/>
              </a:rPr>
              <a:t>$229.99</a:t>
            </a:r>
          </a:p>
          <a:p>
            <a:pPr algn="ctr"/>
            <a:endParaRPr lang="en-US" sz="1400" dirty="0">
              <a:latin typeface="Comic Sans MS" panose="030F0702030302020204" pitchFamily="66"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1474" y="1623892"/>
            <a:ext cx="769047" cy="3930924"/>
          </a:xfrm>
          <a:prstGeom prst="rect">
            <a:avLst/>
          </a:prstGeom>
        </p:spPr>
      </p:pic>
      <p:sp>
        <p:nvSpPr>
          <p:cNvPr id="10" name="TextBox 9"/>
          <p:cNvSpPr txBox="1"/>
          <p:nvPr/>
        </p:nvSpPr>
        <p:spPr>
          <a:xfrm>
            <a:off x="4297742" y="5800249"/>
            <a:ext cx="3596513" cy="738664"/>
          </a:xfrm>
          <a:prstGeom prst="rect">
            <a:avLst/>
          </a:prstGeom>
          <a:noFill/>
        </p:spPr>
        <p:txBody>
          <a:bodyPr wrap="square" rtlCol="0">
            <a:spAutoFit/>
          </a:bodyPr>
          <a:lstStyle/>
          <a:p>
            <a:pPr algn="ctr"/>
            <a:r>
              <a:rPr lang="en-US" sz="1400" dirty="0" err="1">
                <a:latin typeface="Comic Sans MS" panose="030F0702030302020204" pitchFamily="66" charset="0"/>
              </a:rPr>
              <a:t>Aladin</a:t>
            </a:r>
            <a:r>
              <a:rPr lang="en-US" sz="1400" dirty="0">
                <a:latin typeface="Comic Sans MS" panose="030F0702030302020204" pitchFamily="66" charset="0"/>
              </a:rPr>
              <a:t> </a:t>
            </a:r>
            <a:r>
              <a:rPr lang="en-US" sz="1400" dirty="0" smtClean="0">
                <a:latin typeface="Comic Sans MS" panose="030F0702030302020204" pitchFamily="66" charset="0"/>
              </a:rPr>
              <a:t>home, A </a:t>
            </a:r>
            <a:r>
              <a:rPr lang="en-US" sz="1400" dirty="0">
                <a:latin typeface="Comic Sans MS" panose="030F0702030302020204" pitchFamily="66" charset="0"/>
              </a:rPr>
              <a:t>magic lamp designed for comfort at </a:t>
            </a:r>
            <a:r>
              <a:rPr lang="en-US" sz="1400" dirty="0" smtClean="0">
                <a:latin typeface="Comic Sans MS" panose="030F0702030302020204" pitchFamily="66" charset="0"/>
              </a:rPr>
              <a:t>home</a:t>
            </a:r>
          </a:p>
          <a:p>
            <a:pPr algn="ctr"/>
            <a:r>
              <a:rPr lang="en-US" sz="1400" dirty="0">
                <a:latin typeface="Comic Sans MS" panose="030F0702030302020204" pitchFamily="66" charset="0"/>
              </a:rPr>
              <a:t>49,50 €/month</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3515" y="1729415"/>
            <a:ext cx="1609725" cy="2657475"/>
          </a:xfrm>
          <a:prstGeom prst="rect">
            <a:avLst/>
          </a:prstGeom>
        </p:spPr>
      </p:pic>
      <p:sp>
        <p:nvSpPr>
          <p:cNvPr id="12" name="TextBox 11"/>
          <p:cNvSpPr txBox="1"/>
          <p:nvPr/>
        </p:nvSpPr>
        <p:spPr>
          <a:xfrm>
            <a:off x="8296507" y="5430471"/>
            <a:ext cx="3010830" cy="646331"/>
          </a:xfrm>
          <a:prstGeom prst="rect">
            <a:avLst/>
          </a:prstGeom>
          <a:noFill/>
        </p:spPr>
        <p:txBody>
          <a:bodyPr wrap="square" rtlCol="0">
            <a:spAutoFit/>
          </a:bodyPr>
          <a:lstStyle/>
          <a:p>
            <a:pPr algn="ctr"/>
            <a:r>
              <a:rPr lang="en-US" dirty="0" err="1" smtClean="0"/>
              <a:t>MyMDband</a:t>
            </a:r>
            <a:r>
              <a:rPr lang="en-US" dirty="0" smtClean="0"/>
              <a:t>, </a:t>
            </a:r>
            <a:r>
              <a:rPr lang="en-US" dirty="0"/>
              <a:t>Medical </a:t>
            </a:r>
            <a:r>
              <a:rPr lang="en-US" dirty="0" smtClean="0"/>
              <a:t>Bracelet</a:t>
            </a:r>
          </a:p>
          <a:p>
            <a:pPr algn="ctr"/>
            <a:r>
              <a:rPr lang="en-US" dirty="0"/>
              <a:t>$99.99</a:t>
            </a:r>
          </a:p>
        </p:txBody>
      </p:sp>
    </p:spTree>
    <p:extLst>
      <p:ext uri="{BB962C8B-B14F-4D97-AF65-F5344CB8AC3E}">
        <p14:creationId xmlns:p14="http://schemas.microsoft.com/office/powerpoint/2010/main" val="16091585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latin typeface="Comic Sans MS" panose="030F0702030302020204" pitchFamily="66" charset="0"/>
              </a:rPr>
              <a:t>Trends</a:t>
            </a:r>
          </a:p>
        </p:txBody>
      </p:sp>
    </p:spTree>
    <p:extLst>
      <p:ext uri="{BB962C8B-B14F-4D97-AF65-F5344CB8AC3E}">
        <p14:creationId xmlns:p14="http://schemas.microsoft.com/office/powerpoint/2010/main" val="31880255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55000" lnSpcReduction="20000"/>
          </a:bodyPr>
          <a:lstStyle/>
          <a:p>
            <a:pPr marL="514350" indent="-514350" algn="just">
              <a:lnSpc>
                <a:spcPct val="170000"/>
              </a:lnSpc>
              <a:buFont typeface="+mj-lt"/>
              <a:buAutoNum type="arabicPeriod"/>
            </a:pPr>
            <a:r>
              <a:rPr lang="en-US" dirty="0" smtClean="0">
                <a:latin typeface="Comic Sans MS" panose="030F0702030302020204" pitchFamily="66" charset="0"/>
              </a:rPr>
              <a:t>Artificial Intelligence</a:t>
            </a:r>
          </a:p>
          <a:p>
            <a:pPr marL="514350" indent="-514350" algn="just">
              <a:lnSpc>
                <a:spcPct val="170000"/>
              </a:lnSpc>
              <a:buFont typeface="+mj-lt"/>
              <a:buAutoNum type="arabicPeriod"/>
            </a:pPr>
            <a:r>
              <a:rPr lang="en-US" dirty="0">
                <a:latin typeface="Comic Sans MS" panose="030F0702030302020204" pitchFamily="66" charset="0"/>
              </a:rPr>
              <a:t>Social, </a:t>
            </a:r>
            <a:r>
              <a:rPr lang="en-US" dirty="0" smtClean="0">
                <a:latin typeface="Comic Sans MS" panose="030F0702030302020204" pitchFamily="66" charset="0"/>
              </a:rPr>
              <a:t>Legal, </a:t>
            </a:r>
            <a:r>
              <a:rPr lang="en-US" dirty="0">
                <a:latin typeface="Comic Sans MS" panose="030F0702030302020204" pitchFamily="66" charset="0"/>
              </a:rPr>
              <a:t>and Ethical IoT</a:t>
            </a:r>
          </a:p>
          <a:p>
            <a:pPr marL="514350" indent="-514350" algn="just">
              <a:lnSpc>
                <a:spcPct val="170000"/>
              </a:lnSpc>
              <a:buFont typeface="+mj-lt"/>
              <a:buAutoNum type="arabicPeriod"/>
            </a:pPr>
            <a:r>
              <a:rPr lang="en-US" dirty="0" err="1">
                <a:latin typeface="Comic Sans MS" panose="030F0702030302020204" pitchFamily="66" charset="0"/>
              </a:rPr>
              <a:t>Infonomics</a:t>
            </a:r>
            <a:r>
              <a:rPr lang="en-US" dirty="0">
                <a:latin typeface="Comic Sans MS" panose="030F0702030302020204" pitchFamily="66" charset="0"/>
              </a:rPr>
              <a:t> and Data </a:t>
            </a:r>
            <a:r>
              <a:rPr lang="en-US" dirty="0" smtClean="0">
                <a:latin typeface="Comic Sans MS" panose="030F0702030302020204" pitchFamily="66" charset="0"/>
              </a:rPr>
              <a:t>Broking</a:t>
            </a:r>
            <a:endParaRPr lang="en-US" dirty="0">
              <a:latin typeface="Comic Sans MS" panose="030F0702030302020204" pitchFamily="66" charset="0"/>
            </a:endParaRPr>
          </a:p>
          <a:p>
            <a:pPr marL="514350" indent="-514350" algn="just">
              <a:lnSpc>
                <a:spcPct val="170000"/>
              </a:lnSpc>
              <a:buFont typeface="+mj-lt"/>
              <a:buAutoNum type="arabicPeriod"/>
            </a:pPr>
            <a:r>
              <a:rPr lang="en-US" dirty="0">
                <a:latin typeface="Comic Sans MS" panose="030F0702030302020204" pitchFamily="66" charset="0"/>
              </a:rPr>
              <a:t>The Shift from Intelligent Edge to Intelligent </a:t>
            </a:r>
            <a:r>
              <a:rPr lang="en-US" dirty="0" smtClean="0">
                <a:latin typeface="Comic Sans MS" panose="030F0702030302020204" pitchFamily="66" charset="0"/>
              </a:rPr>
              <a:t>Mesh</a:t>
            </a:r>
          </a:p>
          <a:p>
            <a:pPr marL="514350" indent="-514350" algn="just">
              <a:lnSpc>
                <a:spcPct val="170000"/>
              </a:lnSpc>
              <a:buFont typeface="+mj-lt"/>
              <a:buAutoNum type="arabicPeriod"/>
            </a:pPr>
            <a:r>
              <a:rPr lang="en-US" dirty="0">
                <a:latin typeface="Comic Sans MS" panose="030F0702030302020204" pitchFamily="66" charset="0"/>
              </a:rPr>
              <a:t>IoT </a:t>
            </a:r>
            <a:r>
              <a:rPr lang="en-US" dirty="0" smtClean="0">
                <a:latin typeface="Comic Sans MS" panose="030F0702030302020204" pitchFamily="66" charset="0"/>
              </a:rPr>
              <a:t>Governance</a:t>
            </a:r>
          </a:p>
          <a:p>
            <a:pPr marL="514350" indent="-514350" algn="just">
              <a:lnSpc>
                <a:spcPct val="170000"/>
              </a:lnSpc>
              <a:buFont typeface="+mj-lt"/>
              <a:buAutoNum type="arabicPeriod"/>
            </a:pPr>
            <a:r>
              <a:rPr lang="en-US" dirty="0">
                <a:latin typeface="Comic Sans MS" panose="030F0702030302020204" pitchFamily="66" charset="0"/>
              </a:rPr>
              <a:t>Sensor </a:t>
            </a:r>
            <a:r>
              <a:rPr lang="en-US" dirty="0" smtClean="0">
                <a:latin typeface="Comic Sans MS" panose="030F0702030302020204" pitchFamily="66" charset="0"/>
              </a:rPr>
              <a:t>Innovation</a:t>
            </a:r>
          </a:p>
          <a:p>
            <a:pPr marL="514350" indent="-514350" algn="just">
              <a:lnSpc>
                <a:spcPct val="170000"/>
              </a:lnSpc>
              <a:buFont typeface="+mj-lt"/>
              <a:buAutoNum type="arabicPeriod"/>
            </a:pPr>
            <a:r>
              <a:rPr lang="en-US" dirty="0">
                <a:latin typeface="Comic Sans MS" panose="030F0702030302020204" pitchFamily="66" charset="0"/>
              </a:rPr>
              <a:t>Trusted Hardware and Operating </a:t>
            </a:r>
            <a:r>
              <a:rPr lang="en-US" dirty="0" smtClean="0">
                <a:latin typeface="Comic Sans MS" panose="030F0702030302020204" pitchFamily="66" charset="0"/>
              </a:rPr>
              <a:t>System</a:t>
            </a:r>
          </a:p>
          <a:p>
            <a:pPr marL="514350" indent="-514350" algn="just">
              <a:lnSpc>
                <a:spcPct val="170000"/>
              </a:lnSpc>
              <a:buFont typeface="+mj-lt"/>
              <a:buAutoNum type="arabicPeriod"/>
            </a:pPr>
            <a:r>
              <a:rPr lang="en-US" dirty="0">
                <a:latin typeface="Comic Sans MS" panose="030F0702030302020204" pitchFamily="66" charset="0"/>
              </a:rPr>
              <a:t>Novel IoT User </a:t>
            </a:r>
            <a:r>
              <a:rPr lang="en-US" dirty="0" smtClean="0">
                <a:latin typeface="Comic Sans MS" panose="030F0702030302020204" pitchFamily="66" charset="0"/>
              </a:rPr>
              <a:t>Experiences</a:t>
            </a:r>
          </a:p>
          <a:p>
            <a:pPr marL="514350" indent="-514350" algn="just">
              <a:lnSpc>
                <a:spcPct val="170000"/>
              </a:lnSpc>
              <a:buFont typeface="+mj-lt"/>
              <a:buAutoNum type="arabicPeriod"/>
            </a:pPr>
            <a:r>
              <a:rPr lang="en-US" dirty="0">
                <a:latin typeface="Comic Sans MS" panose="030F0702030302020204" pitchFamily="66" charset="0"/>
              </a:rPr>
              <a:t>Silicon Chip </a:t>
            </a:r>
            <a:r>
              <a:rPr lang="en-US" dirty="0" smtClean="0">
                <a:latin typeface="Comic Sans MS" panose="030F0702030302020204" pitchFamily="66" charset="0"/>
              </a:rPr>
              <a:t>Innovation</a:t>
            </a:r>
          </a:p>
          <a:p>
            <a:pPr marL="514350" indent="-514350" algn="just">
              <a:lnSpc>
                <a:spcPct val="170000"/>
              </a:lnSpc>
              <a:buFont typeface="+mj-lt"/>
              <a:buAutoNum type="arabicPeriod"/>
            </a:pPr>
            <a:r>
              <a:rPr lang="en-US" dirty="0">
                <a:latin typeface="Comic Sans MS" panose="030F0702030302020204" pitchFamily="66" charset="0"/>
              </a:rPr>
              <a:t>New Wireless Networking Technologies for </a:t>
            </a:r>
            <a:r>
              <a:rPr lang="en-US" dirty="0" smtClean="0">
                <a:latin typeface="Comic Sans MS" panose="030F0702030302020204" pitchFamily="66" charset="0"/>
              </a:rPr>
              <a:t>IoT</a:t>
            </a: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https://www.gartner.com/en/newsroom/press-releases/2018-11-07-gartner-identifies-top-10-strategic-iot-technologies-and-trends</a:t>
            </a:r>
            <a:endParaRPr lang="en-US" sz="1600" dirty="0">
              <a:latin typeface="Comic Sans MS" panose="030F0702030302020204" pitchFamily="66" charset="0"/>
            </a:endParaRPr>
          </a:p>
        </p:txBody>
      </p:sp>
    </p:spTree>
    <p:extLst>
      <p:ext uri="{BB962C8B-B14F-4D97-AF65-F5344CB8AC3E}">
        <p14:creationId xmlns:p14="http://schemas.microsoft.com/office/powerpoint/2010/main" val="13480678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62500" lnSpcReduction="20000"/>
          </a:bodyPr>
          <a:lstStyle/>
          <a:p>
            <a:pPr marL="514350" indent="-514350" algn="just">
              <a:lnSpc>
                <a:spcPct val="160000"/>
              </a:lnSpc>
              <a:buFont typeface="+mj-lt"/>
              <a:buAutoNum type="arabicPeriod"/>
            </a:pPr>
            <a:r>
              <a:rPr lang="en-US" dirty="0">
                <a:latin typeface="Comic Sans MS" panose="030F0702030302020204" pitchFamily="66" charset="0"/>
              </a:rPr>
              <a:t>Focus on </a:t>
            </a:r>
            <a:r>
              <a:rPr lang="en-US" dirty="0" smtClean="0">
                <a:latin typeface="Comic Sans MS" panose="030F0702030302020204" pitchFamily="66" charset="0"/>
              </a:rPr>
              <a:t>Security</a:t>
            </a:r>
          </a:p>
          <a:p>
            <a:pPr marL="514350" indent="-514350" algn="just">
              <a:lnSpc>
                <a:spcPct val="160000"/>
              </a:lnSpc>
              <a:buFont typeface="+mj-lt"/>
              <a:buAutoNum type="arabicPeriod"/>
            </a:pPr>
            <a:r>
              <a:rPr lang="en-US" dirty="0">
                <a:latin typeface="Comic Sans MS" panose="030F0702030302020204" pitchFamily="66" charset="0"/>
              </a:rPr>
              <a:t>IoT in Manufacturing</a:t>
            </a:r>
          </a:p>
          <a:p>
            <a:pPr marL="514350" indent="-514350" algn="just">
              <a:lnSpc>
                <a:spcPct val="160000"/>
              </a:lnSpc>
              <a:buFont typeface="+mj-lt"/>
              <a:buAutoNum type="arabicPeriod"/>
            </a:pPr>
            <a:r>
              <a:rPr lang="en-US" dirty="0">
                <a:latin typeface="Comic Sans MS" panose="030F0702030302020204" pitchFamily="66" charset="0"/>
              </a:rPr>
              <a:t>Big Data, Analytics, and Machine </a:t>
            </a:r>
            <a:r>
              <a:rPr lang="en-US" dirty="0" smtClean="0">
                <a:latin typeface="Comic Sans MS" panose="030F0702030302020204" pitchFamily="66" charset="0"/>
              </a:rPr>
              <a:t>Learning</a:t>
            </a:r>
          </a:p>
          <a:p>
            <a:pPr marL="514350" indent="-514350" algn="just">
              <a:lnSpc>
                <a:spcPct val="160000"/>
              </a:lnSpc>
              <a:buFont typeface="+mj-lt"/>
              <a:buAutoNum type="arabicPeriod"/>
            </a:pPr>
            <a:r>
              <a:rPr lang="en-US" dirty="0" smtClean="0">
                <a:latin typeface="Comic Sans MS" panose="030F0702030302020204" pitchFamily="66" charset="0"/>
              </a:rPr>
              <a:t> </a:t>
            </a:r>
            <a:r>
              <a:rPr lang="en-US" dirty="0">
                <a:latin typeface="Comic Sans MS" panose="030F0702030302020204" pitchFamily="66" charset="0"/>
              </a:rPr>
              <a:t>Healthcare Spearheads IoT </a:t>
            </a:r>
            <a:r>
              <a:rPr lang="en-US" dirty="0" smtClean="0">
                <a:latin typeface="Comic Sans MS" panose="030F0702030302020204" pitchFamily="66" charset="0"/>
              </a:rPr>
              <a:t>Adoption</a:t>
            </a:r>
          </a:p>
          <a:p>
            <a:pPr marL="514350" indent="-514350" algn="just">
              <a:lnSpc>
                <a:spcPct val="160000"/>
              </a:lnSpc>
              <a:buFont typeface="+mj-lt"/>
              <a:buAutoNum type="arabicPeriod"/>
            </a:pPr>
            <a:r>
              <a:rPr lang="en-US" dirty="0">
                <a:latin typeface="Comic Sans MS" panose="030F0702030302020204" pitchFamily="66" charset="0"/>
              </a:rPr>
              <a:t>Better Workforce Management</a:t>
            </a:r>
          </a:p>
          <a:p>
            <a:pPr marL="514350" indent="-514350" algn="just">
              <a:lnSpc>
                <a:spcPct val="160000"/>
              </a:lnSpc>
              <a:buFont typeface="+mj-lt"/>
              <a:buAutoNum type="arabicPeriod"/>
            </a:pPr>
            <a:r>
              <a:rPr lang="en-US" dirty="0">
                <a:latin typeface="Comic Sans MS" panose="030F0702030302020204" pitchFamily="66" charset="0"/>
              </a:rPr>
              <a:t>The Emergence of Smart Cities</a:t>
            </a:r>
          </a:p>
          <a:p>
            <a:pPr marL="514350" indent="-514350" algn="just">
              <a:lnSpc>
                <a:spcPct val="160000"/>
              </a:lnSpc>
              <a:buFont typeface="+mj-lt"/>
              <a:buAutoNum type="arabicPeriod"/>
            </a:pPr>
            <a:r>
              <a:rPr lang="en-US" dirty="0">
                <a:latin typeface="Comic Sans MS" panose="030F0702030302020204" pitchFamily="66" charset="0"/>
              </a:rPr>
              <a:t>Cloud Vendors to Zero In on IoT</a:t>
            </a:r>
          </a:p>
          <a:p>
            <a:pPr marL="514350" indent="-514350" algn="just">
              <a:lnSpc>
                <a:spcPct val="160000"/>
              </a:lnSpc>
              <a:buFont typeface="+mj-lt"/>
              <a:buAutoNum type="arabicPeriod"/>
            </a:pPr>
            <a:r>
              <a:rPr lang="en-US" dirty="0">
                <a:latin typeface="Comic Sans MS" panose="030F0702030302020204" pitchFamily="66" charset="0"/>
              </a:rPr>
              <a:t>IoT in Customer </a:t>
            </a:r>
            <a:r>
              <a:rPr lang="en-US" dirty="0" smtClean="0">
                <a:latin typeface="Comic Sans MS" panose="030F0702030302020204" pitchFamily="66" charset="0"/>
              </a:rPr>
              <a:t>Service</a:t>
            </a:r>
          </a:p>
          <a:p>
            <a:pPr marL="514350" indent="-514350" algn="just">
              <a:lnSpc>
                <a:spcPct val="160000"/>
              </a:lnSpc>
              <a:buFont typeface="+mj-lt"/>
              <a:buAutoNum type="arabicPeriod"/>
            </a:pPr>
            <a:r>
              <a:rPr lang="en-US" dirty="0">
                <a:latin typeface="Comic Sans MS" panose="030F0702030302020204" pitchFamily="66" charset="0"/>
              </a:rPr>
              <a:t>Developers to Come Up with IoT Milestones</a:t>
            </a:r>
          </a:p>
          <a:p>
            <a:pPr marL="514350" indent="-514350" algn="just">
              <a:lnSpc>
                <a:spcPct val="160000"/>
              </a:lnSpc>
              <a:buFont typeface="+mj-lt"/>
              <a:buAutoNum type="arabicPeriod"/>
            </a:pPr>
            <a:r>
              <a:rPr lang="en-US" dirty="0">
                <a:latin typeface="Comic Sans MS" panose="030F0702030302020204" pitchFamily="66" charset="0"/>
              </a:rPr>
              <a:t>Powering Smart Stores</a:t>
            </a: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smtClean="0">
              <a:latin typeface="Comic Sans MS" panose="030F0702030302020204" pitchFamily="66" charset="0"/>
            </a:endParaRPr>
          </a:p>
          <a:p>
            <a:pPr marL="0" indent="0" algn="just">
              <a:lnSpc>
                <a:spcPct val="160000"/>
              </a:lnSpc>
              <a:buNone/>
            </a:pPr>
            <a:endParaRPr lang="en-US" dirty="0" smtClean="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0" indent="0" algn="just">
              <a:lnSpc>
                <a:spcPct val="160000"/>
              </a:lnSpc>
              <a:buNone/>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smtClean="0">
              <a:latin typeface="Comic Sans MS" panose="030F0702030302020204" pitchFamily="66" charset="0"/>
              <a:hlinkClick r:id="rId3"/>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https://financesonline.com/iot-trends/</a:t>
            </a:r>
            <a:endParaRPr lang="en-US" sz="1600" dirty="0">
              <a:latin typeface="Comic Sans MS" panose="030F0702030302020204" pitchFamily="66" charset="0"/>
            </a:endParaRPr>
          </a:p>
        </p:txBody>
      </p:sp>
    </p:spTree>
    <p:extLst>
      <p:ext uri="{BB962C8B-B14F-4D97-AF65-F5344CB8AC3E}">
        <p14:creationId xmlns:p14="http://schemas.microsoft.com/office/powerpoint/2010/main" val="16580921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 in 2020</a:t>
            </a:r>
          </a:p>
        </p:txBody>
      </p:sp>
      <p:sp>
        <p:nvSpPr>
          <p:cNvPr id="3" name="Content Placeholder 2"/>
          <p:cNvSpPr>
            <a:spLocks noGrp="1"/>
          </p:cNvSpPr>
          <p:nvPr>
            <p:ph idx="1"/>
          </p:nvPr>
        </p:nvSpPr>
        <p:spPr/>
        <p:txBody>
          <a:bodyPr>
            <a:normAutofit fontScale="92500"/>
          </a:bodyPr>
          <a:lstStyle/>
          <a:p>
            <a:pPr marL="514350" indent="-514350" algn="just">
              <a:lnSpc>
                <a:spcPct val="160000"/>
              </a:lnSpc>
              <a:buFont typeface="+mj-lt"/>
              <a:buAutoNum type="arabicPeriod"/>
            </a:pPr>
            <a:r>
              <a:rPr lang="en-US" dirty="0" smtClean="0">
                <a:latin typeface="Comic Sans MS" panose="030F0702030302020204" pitchFamily="66" charset="0"/>
              </a:rPr>
              <a:t>Industrial</a:t>
            </a:r>
            <a:r>
              <a:rPr lang="en-US" dirty="0">
                <a:latin typeface="Comic Sans MS" panose="030F0702030302020204" pitchFamily="66" charset="0"/>
              </a:rPr>
              <a:t>, Automotive Sectors Will Drive IoT Data </a:t>
            </a:r>
            <a:r>
              <a:rPr lang="en-US" dirty="0" smtClean="0">
                <a:latin typeface="Comic Sans MS" panose="030F0702030302020204" pitchFamily="66" charset="0"/>
              </a:rPr>
              <a:t>Growth</a:t>
            </a:r>
          </a:p>
          <a:p>
            <a:pPr marL="514350" indent="-514350" algn="just">
              <a:lnSpc>
                <a:spcPct val="160000"/>
              </a:lnSpc>
              <a:buFont typeface="+mj-lt"/>
              <a:buAutoNum type="arabicPeriod"/>
            </a:pPr>
            <a:r>
              <a:rPr lang="en-US" dirty="0" smtClean="0">
                <a:latin typeface="Comic Sans MS" panose="030F0702030302020204" pitchFamily="66" charset="0"/>
              </a:rPr>
              <a:t>IoT </a:t>
            </a:r>
            <a:r>
              <a:rPr lang="en-US" dirty="0">
                <a:latin typeface="Comic Sans MS" panose="030F0702030302020204" pitchFamily="66" charset="0"/>
              </a:rPr>
              <a:t>Metadata Becomes Increasingly </a:t>
            </a:r>
            <a:r>
              <a:rPr lang="en-US" dirty="0" smtClean="0">
                <a:latin typeface="Comic Sans MS" panose="030F0702030302020204" pitchFamily="66" charset="0"/>
              </a:rPr>
              <a:t>Important</a:t>
            </a:r>
          </a:p>
          <a:p>
            <a:pPr marL="514350" indent="-514350" algn="just">
              <a:lnSpc>
                <a:spcPct val="160000"/>
              </a:lnSpc>
              <a:buFont typeface="+mj-lt"/>
              <a:buAutoNum type="arabicPeriod"/>
            </a:pPr>
            <a:r>
              <a:rPr lang="en-US" dirty="0">
                <a:latin typeface="Comic Sans MS" panose="030F0702030302020204" pitchFamily="66" charset="0"/>
              </a:rPr>
              <a:t>Building Automation, Lighting Will Lead IoT Endpoint </a:t>
            </a:r>
            <a:r>
              <a:rPr lang="en-US" dirty="0" smtClean="0">
                <a:latin typeface="Comic Sans MS" panose="030F0702030302020204" pitchFamily="66" charset="0"/>
              </a:rPr>
              <a:t>Growth</a:t>
            </a:r>
          </a:p>
          <a:p>
            <a:pPr marL="514350" indent="-514350" algn="just">
              <a:lnSpc>
                <a:spcPct val="160000"/>
              </a:lnSpc>
              <a:buFont typeface="+mj-lt"/>
              <a:buAutoNum type="arabicPeriod"/>
            </a:pPr>
            <a:r>
              <a:rPr lang="en-US" dirty="0">
                <a:latin typeface="Comic Sans MS" panose="030F0702030302020204" pitchFamily="66" charset="0"/>
              </a:rPr>
              <a:t>Wireless Sensing, Location Tracking Will Become More </a:t>
            </a:r>
            <a:r>
              <a:rPr lang="en-US" dirty="0" smtClean="0">
                <a:latin typeface="Comic Sans MS" panose="030F0702030302020204" pitchFamily="66" charset="0"/>
              </a:rPr>
              <a:t>Relevant</a:t>
            </a:r>
          </a:p>
          <a:p>
            <a:pPr marL="514350" indent="-514350" algn="just">
              <a:lnSpc>
                <a:spcPct val="160000"/>
              </a:lnSpc>
              <a:buFont typeface="+mj-lt"/>
              <a:buAutoNum type="arabicPeriod"/>
            </a:pPr>
            <a:r>
              <a:rPr lang="en-US" dirty="0" smtClean="0">
                <a:latin typeface="Comic Sans MS" panose="030F0702030302020204" pitchFamily="66" charset="0"/>
              </a:rPr>
              <a:t> </a:t>
            </a:r>
            <a:r>
              <a:rPr lang="en-US" dirty="0">
                <a:latin typeface="Comic Sans MS" panose="030F0702030302020204" pitchFamily="66" charset="0"/>
              </a:rPr>
              <a:t>Resilient Energy, Infrastructure Will Drive Smart City Initiatives</a:t>
            </a:r>
          </a:p>
          <a:p>
            <a:pPr marL="514350" indent="-514350" algn="just">
              <a:lnSpc>
                <a:spcPct val="160000"/>
              </a:lnSpc>
              <a:buFont typeface="+mj-lt"/>
              <a:buAutoNum type="arabicPeriod"/>
            </a:pPr>
            <a:endParaRPr lang="en-US" dirty="0" smtClean="0">
              <a:latin typeface="Comic Sans MS" panose="030F0702030302020204" pitchFamily="66" charset="0"/>
            </a:endParaRPr>
          </a:p>
          <a:p>
            <a:pPr marL="0" indent="0" algn="just">
              <a:lnSpc>
                <a:spcPct val="160000"/>
              </a:lnSpc>
              <a:buNone/>
            </a:pPr>
            <a:endParaRPr lang="en-US" dirty="0" smtClean="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0" indent="0" algn="just">
              <a:lnSpc>
                <a:spcPct val="160000"/>
              </a:lnSpc>
              <a:buNone/>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smtClean="0">
              <a:latin typeface="Comic Sans MS" panose="030F0702030302020204" pitchFamily="66" charset="0"/>
              <a:hlinkClick r:id="rId3"/>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a:latin typeface="Comic Sans MS" panose="030F0702030302020204" pitchFamily="66" charset="0"/>
            </a:endParaRPr>
          </a:p>
          <a:p>
            <a:pPr marL="514350" indent="-514350" algn="just">
              <a:lnSpc>
                <a:spcPct val="16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a:t>
            </a:r>
            <a:r>
              <a:rPr lang="en-US" sz="1600" dirty="0" smtClean="0">
                <a:hlinkClick r:id="rId4"/>
              </a:rPr>
              <a:t>www.crn.com/slide-shows/internet-of-things/5-emerging-iot-trends-to-watch-in-2020/</a:t>
            </a:r>
            <a:endParaRPr lang="en-US" sz="1600" dirty="0">
              <a:latin typeface="Comic Sans MS" panose="030F0702030302020204" pitchFamily="66" charset="0"/>
            </a:endParaRPr>
          </a:p>
        </p:txBody>
      </p:sp>
    </p:spTree>
    <p:extLst>
      <p:ext uri="{BB962C8B-B14F-4D97-AF65-F5344CB8AC3E}">
        <p14:creationId xmlns:p14="http://schemas.microsoft.com/office/powerpoint/2010/main" val="32212108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 in 2020</a:t>
            </a:r>
          </a:p>
        </p:txBody>
      </p:sp>
      <p:sp>
        <p:nvSpPr>
          <p:cNvPr id="3" name="Content Placeholder 2"/>
          <p:cNvSpPr>
            <a:spLocks noGrp="1"/>
          </p:cNvSpPr>
          <p:nvPr>
            <p:ph idx="1"/>
          </p:nvPr>
        </p:nvSpPr>
        <p:spPr/>
        <p:txBody>
          <a:bodyPr>
            <a:normAutofit fontScale="92500"/>
          </a:bodyPr>
          <a:lstStyle/>
          <a:p>
            <a:pPr marL="514350" indent="-514350" algn="just">
              <a:lnSpc>
                <a:spcPct val="150000"/>
              </a:lnSpc>
              <a:buFont typeface="+mj-lt"/>
              <a:buAutoNum type="arabicPeriod"/>
            </a:pPr>
            <a:r>
              <a:rPr lang="en-US" dirty="0" smtClean="0">
                <a:latin typeface="Comic Sans MS" panose="030F0702030302020204" pitchFamily="66" charset="0"/>
              </a:rPr>
              <a:t>Healthcare </a:t>
            </a:r>
            <a:r>
              <a:rPr lang="en-US" dirty="0">
                <a:latin typeface="Comic Sans MS" panose="030F0702030302020204" pitchFamily="66" charset="0"/>
              </a:rPr>
              <a:t>industry will be seeing the emergence of </a:t>
            </a:r>
            <a:r>
              <a:rPr lang="en-US" dirty="0" smtClean="0">
                <a:latin typeface="Comic Sans MS" panose="030F0702030302020204" pitchFamily="66" charset="0"/>
              </a:rPr>
              <a:t>IoT</a:t>
            </a:r>
          </a:p>
          <a:p>
            <a:pPr marL="514350" indent="-514350" algn="just">
              <a:lnSpc>
                <a:spcPct val="150000"/>
              </a:lnSpc>
              <a:buFont typeface="+mj-lt"/>
              <a:buAutoNum type="arabicPeriod"/>
            </a:pPr>
            <a:r>
              <a:rPr lang="en-US" dirty="0">
                <a:latin typeface="Comic Sans MS" panose="030F0702030302020204" pitchFamily="66" charset="0"/>
              </a:rPr>
              <a:t>The new era of Smart </a:t>
            </a:r>
            <a:r>
              <a:rPr lang="en-US" dirty="0" smtClean="0">
                <a:latin typeface="Comic Sans MS" panose="030F0702030302020204" pitchFamily="66" charset="0"/>
              </a:rPr>
              <a:t>Cities</a:t>
            </a:r>
          </a:p>
          <a:p>
            <a:pPr marL="514350" indent="-514350" algn="just">
              <a:lnSpc>
                <a:spcPct val="150000"/>
              </a:lnSpc>
              <a:buFont typeface="+mj-lt"/>
              <a:buAutoNum type="arabicPeriod"/>
            </a:pPr>
            <a:r>
              <a:rPr lang="en-US" dirty="0">
                <a:latin typeface="Comic Sans MS" panose="030F0702030302020204" pitchFamily="66" charset="0"/>
              </a:rPr>
              <a:t>Ethical and legal </a:t>
            </a:r>
            <a:r>
              <a:rPr lang="en-US" dirty="0" smtClean="0">
                <a:latin typeface="Comic Sans MS" panose="030F0702030302020204" pitchFamily="66" charset="0"/>
              </a:rPr>
              <a:t>concerns</a:t>
            </a:r>
          </a:p>
          <a:p>
            <a:pPr marL="514350" indent="-514350" algn="just">
              <a:lnSpc>
                <a:spcPct val="150000"/>
              </a:lnSpc>
              <a:buFont typeface="+mj-lt"/>
              <a:buAutoNum type="arabicPeriod"/>
            </a:pPr>
            <a:r>
              <a:rPr lang="en-US" dirty="0">
                <a:latin typeface="Comic Sans MS" panose="030F0702030302020204" pitchFamily="66" charset="0"/>
              </a:rPr>
              <a:t>Education and Training will be more </a:t>
            </a:r>
            <a:r>
              <a:rPr lang="en-US" dirty="0" err="1">
                <a:latin typeface="Comic Sans MS" panose="030F0702030302020204" pitchFamily="66" charset="0"/>
              </a:rPr>
              <a:t>focussed</a:t>
            </a:r>
            <a:r>
              <a:rPr lang="en-US" dirty="0">
                <a:latin typeface="Comic Sans MS" panose="030F0702030302020204" pitchFamily="66" charset="0"/>
              </a:rPr>
              <a:t> in the coming </a:t>
            </a:r>
            <a:r>
              <a:rPr lang="en-US" dirty="0" smtClean="0">
                <a:latin typeface="Comic Sans MS" panose="030F0702030302020204" pitchFamily="66" charset="0"/>
              </a:rPr>
              <a:t>years</a:t>
            </a:r>
          </a:p>
          <a:p>
            <a:pPr marL="514350" indent="-514350" algn="just">
              <a:lnSpc>
                <a:spcPct val="150000"/>
              </a:lnSpc>
              <a:buFont typeface="+mj-lt"/>
              <a:buAutoNum type="arabicPeriod"/>
            </a:pPr>
            <a:r>
              <a:rPr lang="en-US" dirty="0">
                <a:latin typeface="Comic Sans MS" panose="030F0702030302020204" pitchFamily="66" charset="0"/>
              </a:rPr>
              <a:t>Blockchain as an efficient </a:t>
            </a:r>
            <a:r>
              <a:rPr lang="en-US" dirty="0" smtClean="0">
                <a:latin typeface="Comic Sans MS" panose="030F0702030302020204" pitchFamily="66" charset="0"/>
              </a:rPr>
              <a:t>backend</a:t>
            </a:r>
          </a:p>
          <a:p>
            <a:pPr marL="514350" indent="-514350" algn="just">
              <a:lnSpc>
                <a:spcPct val="150000"/>
              </a:lnSpc>
              <a:buFont typeface="+mj-lt"/>
              <a:buAutoNum type="arabicPeriod"/>
            </a:pPr>
            <a:r>
              <a:rPr lang="en-US" dirty="0">
                <a:latin typeface="Comic Sans MS" panose="030F0702030302020204" pitchFamily="66" charset="0"/>
              </a:rPr>
              <a:t>There will be more appliances on IOT than </a:t>
            </a:r>
            <a:r>
              <a:rPr lang="en-US" dirty="0" smtClean="0">
                <a:latin typeface="Comic Sans MS" panose="030F0702030302020204" pitchFamily="66" charset="0"/>
              </a:rPr>
              <a:t>people</a:t>
            </a:r>
          </a:p>
          <a:p>
            <a:pPr marL="914400" lvl="1" indent="-514350" algn="just">
              <a:lnSpc>
                <a:spcPct val="150000"/>
              </a:lnSpc>
              <a:buFont typeface="+mj-lt"/>
              <a:buAutoNum type="arabicPeriod"/>
            </a:pPr>
            <a:endParaRPr lang="en-US" dirty="0" smtClean="0">
              <a:latin typeface="Comic Sans MS" panose="030F0702030302020204" pitchFamily="66" charset="0"/>
            </a:endParaRPr>
          </a:p>
          <a:p>
            <a:pPr marL="0" indent="0" algn="just">
              <a:lnSpc>
                <a:spcPct val="150000"/>
              </a:lnSpc>
              <a:buNone/>
            </a:pPr>
            <a:endParaRPr lang="en-US" dirty="0" smtClean="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0" indent="0" algn="just">
              <a:lnSpc>
                <a:spcPct val="150000"/>
              </a:lnSpc>
              <a:buNone/>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smtClean="0">
              <a:latin typeface="Comic Sans MS" panose="030F0702030302020204" pitchFamily="66" charset="0"/>
              <a:hlinkClick r:id="rId3"/>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https://medium.com/datadriveninvestor/top-iot-trends-that-will-be-dominating-2020-3cbd4678da2e</a:t>
            </a:r>
            <a:endParaRPr lang="en-US" sz="1600" dirty="0">
              <a:latin typeface="Comic Sans MS" panose="030F0702030302020204" pitchFamily="66" charset="0"/>
            </a:endParaRPr>
          </a:p>
        </p:txBody>
      </p:sp>
    </p:spTree>
    <p:extLst>
      <p:ext uri="{BB962C8B-B14F-4D97-AF65-F5344CB8AC3E}">
        <p14:creationId xmlns:p14="http://schemas.microsoft.com/office/powerpoint/2010/main" val="25974222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 in 2020</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55000" lnSpcReduction="20000"/>
          </a:bodyPr>
          <a:lstStyle/>
          <a:p>
            <a:pPr marL="514350" indent="-514350" algn="just">
              <a:lnSpc>
                <a:spcPct val="170000"/>
              </a:lnSpc>
              <a:buFont typeface="+mj-lt"/>
              <a:buAutoNum type="arabicPeriod"/>
            </a:pPr>
            <a:r>
              <a:rPr lang="en-US" dirty="0" smtClean="0">
                <a:latin typeface="Comic Sans MS" panose="030F0702030302020204" pitchFamily="66" charset="0"/>
              </a:rPr>
              <a:t>Growth in data and devices with more human-device interaction</a:t>
            </a:r>
          </a:p>
          <a:p>
            <a:pPr marL="514350" indent="-514350" algn="just">
              <a:lnSpc>
                <a:spcPct val="170000"/>
              </a:lnSpc>
              <a:buFont typeface="+mj-lt"/>
              <a:buAutoNum type="arabicPeriod"/>
            </a:pPr>
            <a:r>
              <a:rPr lang="en-US" dirty="0" smtClean="0">
                <a:latin typeface="Comic Sans MS" panose="030F0702030302020204" pitchFamily="66" charset="0"/>
              </a:rPr>
              <a:t>AI, a big player in IoT</a:t>
            </a:r>
          </a:p>
          <a:p>
            <a:pPr marL="514350" indent="-514350" algn="just">
              <a:lnSpc>
                <a:spcPct val="170000"/>
              </a:lnSpc>
              <a:buFont typeface="+mj-lt"/>
              <a:buAutoNum type="arabicPeriod"/>
            </a:pPr>
            <a:r>
              <a:rPr lang="en-US" dirty="0" smtClean="0">
                <a:latin typeface="Comic Sans MS" panose="030F0702030302020204" pitchFamily="66" charset="0"/>
              </a:rPr>
              <a:t>Voice User Interface (VUI) will be a reality</a:t>
            </a:r>
          </a:p>
          <a:p>
            <a:pPr marL="514350" indent="-514350" algn="just">
              <a:lnSpc>
                <a:spcPct val="170000"/>
              </a:lnSpc>
              <a:buFont typeface="+mj-lt"/>
              <a:buAutoNum type="arabicPeriod"/>
            </a:pPr>
            <a:r>
              <a:rPr lang="en-US" dirty="0" smtClean="0">
                <a:latin typeface="Comic Sans MS" panose="030F0702030302020204" pitchFamily="66" charset="0"/>
              </a:rPr>
              <a:t>More investments in IoT</a:t>
            </a:r>
          </a:p>
          <a:p>
            <a:pPr marL="514350" indent="-514350" algn="just">
              <a:lnSpc>
                <a:spcPct val="170000"/>
              </a:lnSpc>
              <a:buFont typeface="+mj-lt"/>
              <a:buAutoNum type="arabicPeriod"/>
            </a:pPr>
            <a:r>
              <a:rPr lang="en-US" dirty="0" smtClean="0">
                <a:latin typeface="Comic Sans MS" panose="030F0702030302020204" pitchFamily="66" charset="0"/>
              </a:rPr>
              <a:t>A real expansion of smart IoT</a:t>
            </a:r>
          </a:p>
          <a:p>
            <a:pPr marL="514350" indent="-514350" algn="just">
              <a:lnSpc>
                <a:spcPct val="170000"/>
              </a:lnSpc>
              <a:buFont typeface="+mj-lt"/>
              <a:buAutoNum type="arabicPeriod"/>
            </a:pPr>
            <a:r>
              <a:rPr lang="en-US" dirty="0" smtClean="0">
                <a:latin typeface="Comic Sans MS" panose="030F0702030302020204" pitchFamily="66" charset="0"/>
              </a:rPr>
              <a:t>The rise of industrial IoT and digital twin technology</a:t>
            </a:r>
          </a:p>
          <a:p>
            <a:pPr marL="514350" indent="-514350" algn="just">
              <a:lnSpc>
                <a:spcPct val="170000"/>
              </a:lnSpc>
              <a:buFont typeface="+mj-lt"/>
              <a:buAutoNum type="arabicPeriod"/>
            </a:pPr>
            <a:r>
              <a:rPr lang="en-US" dirty="0" smtClean="0">
                <a:latin typeface="Comic Sans MS" panose="030F0702030302020204" pitchFamily="66" charset="0"/>
              </a:rPr>
              <a:t>More movement to the edge</a:t>
            </a:r>
          </a:p>
          <a:p>
            <a:pPr marL="514350" indent="-514350" algn="just">
              <a:lnSpc>
                <a:spcPct val="170000"/>
              </a:lnSpc>
              <a:buFont typeface="+mj-lt"/>
              <a:buAutoNum type="arabicPeriod"/>
            </a:pPr>
            <a:r>
              <a:rPr lang="en-US" dirty="0" smtClean="0">
                <a:latin typeface="Comic Sans MS" panose="030F0702030302020204" pitchFamily="66" charset="0"/>
              </a:rPr>
              <a:t>IoT focus on security using blockchain</a:t>
            </a:r>
          </a:p>
          <a:p>
            <a:pPr marL="514350" indent="-514350" algn="just">
              <a:lnSpc>
                <a:spcPct val="170000"/>
              </a:lnSpc>
              <a:buFont typeface="+mj-lt"/>
              <a:buAutoNum type="arabicPeriod"/>
            </a:pPr>
            <a:r>
              <a:rPr lang="en-US" dirty="0" smtClean="0">
                <a:latin typeface="Comic Sans MS" panose="030F0702030302020204" pitchFamily="66" charset="0"/>
              </a:rPr>
              <a:t>More social, legal, and ethical issues</a:t>
            </a:r>
          </a:p>
          <a:p>
            <a:pPr marL="514350" indent="-514350" algn="just">
              <a:lnSpc>
                <a:spcPct val="170000"/>
              </a:lnSpc>
              <a:buFont typeface="+mj-lt"/>
              <a:buAutoNum type="arabicPeriod"/>
            </a:pPr>
            <a:r>
              <a:rPr lang="en-US" dirty="0" smtClean="0">
                <a:latin typeface="Comic Sans MS" panose="030F0702030302020204" pitchFamily="66" charset="0"/>
              </a:rPr>
              <a:t>Standardization still a problem</a:t>
            </a: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Ten Trends of IoT in 2020</a:t>
            </a:r>
            <a:r>
              <a:rPr lang="en-US" sz="1600" dirty="0" smtClean="0">
                <a:latin typeface="Comic Sans MS" panose="030F0702030302020204" pitchFamily="66" charset="0"/>
              </a:rPr>
              <a:t>, San Jose University, USA, 2019</a:t>
            </a:r>
            <a:endParaRPr lang="en-US" sz="1600" dirty="0">
              <a:latin typeface="Comic Sans MS" panose="030F0702030302020204" pitchFamily="66" charset="0"/>
            </a:endParaRPr>
          </a:p>
        </p:txBody>
      </p:sp>
    </p:spTree>
    <p:extLst>
      <p:ext uri="{BB962C8B-B14F-4D97-AF65-F5344CB8AC3E}">
        <p14:creationId xmlns:p14="http://schemas.microsoft.com/office/powerpoint/2010/main" val="32892844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a:t>
            </a:r>
            <a:r>
              <a:rPr lang="en-US" sz="1600" dirty="0" smtClean="0">
                <a:hlinkClick r:id="rId4"/>
              </a:rPr>
              <a:t>://gartner.com</a:t>
            </a:r>
            <a:endParaRPr lang="en-US" sz="1600" dirty="0">
              <a:latin typeface="Comic Sans MS" panose="030F0702030302020204" pitchFamily="66"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952" y="1430421"/>
            <a:ext cx="8202096" cy="4899975"/>
          </a:xfrm>
          <a:prstGeom prst="rect">
            <a:avLst/>
          </a:prstGeom>
        </p:spPr>
      </p:pic>
    </p:spTree>
    <p:extLst>
      <p:ext uri="{BB962C8B-B14F-4D97-AF65-F5344CB8AC3E}">
        <p14:creationId xmlns:p14="http://schemas.microsoft.com/office/powerpoint/2010/main" val="3739763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lnSpcReduction="10000"/>
          </a:bodyPr>
          <a:lstStyle/>
          <a:p>
            <a:pPr algn="just">
              <a:lnSpc>
                <a:spcPct val="150000"/>
              </a:lnSpc>
            </a:pPr>
            <a:r>
              <a:rPr lang="en-US" dirty="0" smtClean="0">
                <a:latin typeface="Comic Sans MS" panose="030F0702030302020204" pitchFamily="66" charset="0"/>
              </a:rPr>
              <a:t>IoT is a world of </a:t>
            </a:r>
            <a:r>
              <a:rPr lang="en-US" dirty="0" smtClean="0">
                <a:solidFill>
                  <a:srgbClr val="FF0000"/>
                </a:solidFill>
                <a:latin typeface="Comic Sans MS" panose="030F0702030302020204" pitchFamily="66" charset="0"/>
              </a:rPr>
              <a:t>interconnected things </a:t>
            </a:r>
            <a:r>
              <a:rPr lang="en-US" dirty="0" smtClean="0">
                <a:latin typeface="Comic Sans MS" panose="030F0702030302020204" pitchFamily="66" charset="0"/>
              </a:rPr>
              <a:t>which are capable of </a:t>
            </a:r>
            <a:r>
              <a:rPr lang="en-US" dirty="0" smtClean="0">
                <a:solidFill>
                  <a:srgbClr val="FF0000"/>
                </a:solidFill>
                <a:latin typeface="Comic Sans MS" panose="030F0702030302020204" pitchFamily="66" charset="0"/>
              </a:rPr>
              <a:t>sensing</a:t>
            </a:r>
            <a:r>
              <a:rPr lang="en-US" dirty="0" smtClean="0">
                <a:latin typeface="Comic Sans MS" panose="030F0702030302020204" pitchFamily="66" charset="0"/>
              </a:rPr>
              <a:t>, </a:t>
            </a:r>
            <a:r>
              <a:rPr lang="en-US" dirty="0" smtClean="0">
                <a:solidFill>
                  <a:srgbClr val="FF0000"/>
                </a:solidFill>
                <a:latin typeface="Comic Sans MS" panose="030F0702030302020204" pitchFamily="66" charset="0"/>
              </a:rPr>
              <a:t>actuating</a:t>
            </a:r>
            <a:r>
              <a:rPr lang="en-US" dirty="0" smtClean="0">
                <a:latin typeface="Comic Sans MS" panose="030F0702030302020204" pitchFamily="66" charset="0"/>
              </a:rPr>
              <a:t>, and </a:t>
            </a:r>
            <a:r>
              <a:rPr lang="en-US" dirty="0" smtClean="0">
                <a:solidFill>
                  <a:srgbClr val="FF0000"/>
                </a:solidFill>
                <a:latin typeface="Comic Sans MS" panose="030F0702030302020204" pitchFamily="66" charset="0"/>
              </a:rPr>
              <a:t>communicating</a:t>
            </a:r>
            <a:r>
              <a:rPr lang="en-US" dirty="0" smtClean="0">
                <a:latin typeface="Comic Sans MS" panose="030F0702030302020204" pitchFamily="66" charset="0"/>
              </a:rPr>
              <a:t> among themselves and with the environment (</a:t>
            </a:r>
            <a:r>
              <a:rPr lang="en-US" dirty="0" err="1" smtClean="0">
                <a:latin typeface="Comic Sans MS" panose="030F0702030302020204" pitchFamily="66" charset="0"/>
              </a:rPr>
              <a:t>i.e</a:t>
            </a:r>
            <a:r>
              <a:rPr lang="en-US" dirty="0" err="1">
                <a:latin typeface="Comic Sans MS" panose="030F0702030302020204" pitchFamily="66" charset="0"/>
              </a:rPr>
              <a:t>.,</a:t>
            </a:r>
            <a:r>
              <a:rPr lang="en-US" dirty="0" err="1" smtClean="0">
                <a:latin typeface="Comic Sans MS" panose="030F0702030302020204" pitchFamily="66" charset="0"/>
              </a:rPr>
              <a:t>smart</a:t>
            </a:r>
            <a:r>
              <a:rPr lang="en-US" dirty="0" smtClean="0">
                <a:latin typeface="Comic Sans MS" panose="030F0702030302020204" pitchFamily="66" charset="0"/>
              </a:rPr>
              <a:t> things or smart objects) while providing the ability to </a:t>
            </a:r>
            <a:r>
              <a:rPr lang="en-US" dirty="0" smtClean="0">
                <a:solidFill>
                  <a:srgbClr val="FF0000"/>
                </a:solidFill>
                <a:latin typeface="Comic Sans MS" panose="030F0702030302020204" pitchFamily="66" charset="0"/>
              </a:rPr>
              <a:t>share information</a:t>
            </a:r>
            <a:r>
              <a:rPr lang="en-US" dirty="0" smtClean="0">
                <a:latin typeface="Comic Sans MS" panose="030F0702030302020204" pitchFamily="66" charset="0"/>
              </a:rPr>
              <a:t> and act in parts autonomously to real/physical world events and by triggering processes and creating services with or without direct human intervention</a:t>
            </a:r>
            <a:r>
              <a:rPr lang="en-US" dirty="0">
                <a:latin typeface="Comic Sans MS" panose="030F0702030302020204" pitchFamily="66" charset="0"/>
              </a:rPr>
              <a:t>.</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A to Z </a:t>
            </a:r>
            <a:r>
              <a:rPr lang="en-US" sz="1600" dirty="0" smtClean="0">
                <a:solidFill>
                  <a:srgbClr val="FF0000"/>
                </a:solidFill>
                <a:latin typeface="Comic Sans MS" panose="030F0702030302020204" pitchFamily="66" charset="0"/>
              </a:rPr>
              <a:t>: Technologies </a:t>
            </a:r>
            <a:r>
              <a:rPr lang="en-US" sz="1600" dirty="0">
                <a:solidFill>
                  <a:srgbClr val="FF0000"/>
                </a:solidFill>
                <a:latin typeface="Comic Sans MS" panose="030F0702030302020204" pitchFamily="66" charset="0"/>
              </a:rPr>
              <a:t>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IEEE Press, 2018</a:t>
            </a:r>
            <a:endParaRPr lang="en-US" sz="1600" dirty="0">
              <a:latin typeface="Comic Sans MS" panose="030F0702030302020204" pitchFamily="66" charset="0"/>
            </a:endParaRPr>
          </a:p>
        </p:txBody>
      </p:sp>
    </p:spTree>
    <p:extLst>
      <p:ext uri="{BB962C8B-B14F-4D97-AF65-F5344CB8AC3E}">
        <p14:creationId xmlns:p14="http://schemas.microsoft.com/office/powerpoint/2010/main" val="20028396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a:t>
            </a:r>
            <a:r>
              <a:rPr lang="en-US" sz="1600" dirty="0" smtClean="0">
                <a:hlinkClick r:id="rId4"/>
              </a:rPr>
              <a:t>://gartner.com</a:t>
            </a:r>
            <a:endParaRPr lang="en-US" sz="1600" dirty="0">
              <a:latin typeface="Comic Sans MS" panose="030F0702030302020204" pitchFamily="66"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476" y="1353458"/>
            <a:ext cx="7619048" cy="4761905"/>
          </a:xfrm>
          <a:prstGeom prst="rect">
            <a:avLst/>
          </a:prstGeom>
        </p:spPr>
      </p:pic>
    </p:spTree>
    <p:extLst>
      <p:ext uri="{BB962C8B-B14F-4D97-AF65-F5344CB8AC3E}">
        <p14:creationId xmlns:p14="http://schemas.microsoft.com/office/powerpoint/2010/main" val="2912309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a:t>
            </a:r>
            <a:r>
              <a:rPr lang="en-US" sz="1600" dirty="0" smtClean="0">
                <a:hlinkClick r:id="rId4"/>
              </a:rPr>
              <a:t>://gartner.com</a:t>
            </a:r>
            <a:endParaRPr lang="en-US" sz="1600" dirty="0">
              <a:latin typeface="Comic Sans MS" panose="030F0702030302020204" pitchFamily="66"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7900" y="1289661"/>
            <a:ext cx="7696200" cy="4889500"/>
          </a:xfrm>
          <a:prstGeom prst="rect">
            <a:avLst/>
          </a:prstGeom>
        </p:spPr>
      </p:pic>
    </p:spTree>
    <p:extLst>
      <p:ext uri="{BB962C8B-B14F-4D97-AF65-F5344CB8AC3E}">
        <p14:creationId xmlns:p14="http://schemas.microsoft.com/office/powerpoint/2010/main" val="9368999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a:t>
            </a:r>
            <a:r>
              <a:rPr lang="en-US" sz="1600" dirty="0" smtClean="0">
                <a:hlinkClick r:id="rId4"/>
              </a:rPr>
              <a:t>://gartner.com</a:t>
            </a:r>
            <a:endParaRPr lang="en-US" sz="1600" dirty="0">
              <a:latin typeface="Comic Sans MS" panose="030F0702030302020204" pitchFamily="66"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641" y="1138426"/>
            <a:ext cx="7826323" cy="5418649"/>
          </a:xfrm>
          <a:prstGeom prst="rect">
            <a:avLst/>
          </a:prstGeom>
        </p:spPr>
      </p:pic>
    </p:spTree>
    <p:extLst>
      <p:ext uri="{BB962C8B-B14F-4D97-AF65-F5344CB8AC3E}">
        <p14:creationId xmlns:p14="http://schemas.microsoft.com/office/powerpoint/2010/main" val="19662661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a:t>
            </a:r>
            <a:r>
              <a:rPr lang="en-US" sz="1600" dirty="0" smtClean="0">
                <a:hlinkClick r:id="rId4"/>
              </a:rPr>
              <a:t>://gartner.com</a:t>
            </a:r>
            <a:endParaRPr lang="en-US" sz="1600" dirty="0">
              <a:latin typeface="Comic Sans MS" panose="030F0702030302020204" pitchFamily="66"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490" y="1138426"/>
            <a:ext cx="7880408" cy="5719574"/>
          </a:xfrm>
          <a:prstGeom prst="rect">
            <a:avLst/>
          </a:prstGeom>
        </p:spPr>
      </p:pic>
    </p:spTree>
    <p:extLst>
      <p:ext uri="{BB962C8B-B14F-4D97-AF65-F5344CB8AC3E}">
        <p14:creationId xmlns:p14="http://schemas.microsoft.com/office/powerpoint/2010/main" val="1223419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a:t>
            </a:r>
            <a:r>
              <a:rPr lang="en-US" sz="1600" dirty="0" smtClean="0">
                <a:hlinkClick r:id="rId4"/>
              </a:rPr>
              <a:t>://gartner.com</a:t>
            </a:r>
            <a:endParaRPr lang="en-US" sz="1600" dirty="0">
              <a:latin typeface="Comic Sans MS" panose="030F0702030302020204" pitchFamily="66"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88" y="1138426"/>
            <a:ext cx="8081429" cy="5604387"/>
          </a:xfrm>
          <a:prstGeom prst="rect">
            <a:avLst/>
          </a:prstGeom>
        </p:spPr>
      </p:pic>
    </p:spTree>
    <p:extLst>
      <p:ext uri="{BB962C8B-B14F-4D97-AF65-F5344CB8AC3E}">
        <p14:creationId xmlns:p14="http://schemas.microsoft.com/office/powerpoint/2010/main" val="12879448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Next Lecture</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lnSpc>
                <a:spcPct val="150000"/>
              </a:lnSpc>
            </a:pPr>
            <a:r>
              <a:rPr lang="en-US" dirty="0" smtClean="0">
                <a:latin typeface="Comic Sans MS" panose="030F0702030302020204" pitchFamily="66" charset="0"/>
              </a:rPr>
              <a:t>An overview of</a:t>
            </a:r>
          </a:p>
          <a:p>
            <a:pPr lvl="1" algn="just">
              <a:lnSpc>
                <a:spcPct val="150000"/>
              </a:lnSpc>
            </a:pPr>
            <a:r>
              <a:rPr lang="en-US" dirty="0" smtClean="0">
                <a:latin typeface="Comic Sans MS" panose="030F0702030302020204" pitchFamily="66" charset="0"/>
              </a:rPr>
              <a:t>Electronic</a:t>
            </a:r>
          </a:p>
          <a:p>
            <a:pPr lvl="1" algn="just">
              <a:lnSpc>
                <a:spcPct val="150000"/>
              </a:lnSpc>
            </a:pPr>
            <a:r>
              <a:rPr lang="en-US" dirty="0" smtClean="0">
                <a:latin typeface="Comic Sans MS" panose="030F0702030302020204" pitchFamily="66" charset="0"/>
              </a:rPr>
              <a:t>Microcontrollers</a:t>
            </a:r>
          </a:p>
          <a:p>
            <a:pPr lvl="1" algn="just">
              <a:lnSpc>
                <a:spcPct val="150000"/>
              </a:lnSpc>
            </a:pPr>
            <a:r>
              <a:rPr lang="en-US" dirty="0" smtClean="0">
                <a:latin typeface="Comic Sans MS" panose="030F0702030302020204" pitchFamily="66" charset="0"/>
              </a:rPr>
              <a:t>Things (sensors and actuators)</a:t>
            </a:r>
          </a:p>
          <a:p>
            <a:pPr lvl="1" algn="just">
              <a:lnSpc>
                <a:spcPct val="150000"/>
              </a:lnSpc>
            </a:pPr>
            <a:r>
              <a:rPr lang="en-US" dirty="0" smtClean="0">
                <a:latin typeface="Comic Sans MS" panose="030F0702030302020204" pitchFamily="66" charset="0"/>
              </a:rPr>
              <a:t>gateways</a:t>
            </a:r>
          </a:p>
          <a:p>
            <a:pPr marL="514350" indent="-514350" algn="just">
              <a:lnSpc>
                <a:spcPct val="150000"/>
              </a:lnSpc>
              <a:buFont typeface="+mj-lt"/>
              <a:buAutoNum type="arabicPeriod"/>
            </a:pPr>
            <a:endParaRPr lang="en-US" dirty="0" smtClean="0">
              <a:latin typeface="Comic Sans MS" panose="030F0702030302020204" pitchFamily="66" charset="0"/>
            </a:endParaRPr>
          </a:p>
          <a:p>
            <a:pPr marL="914400" lvl="1" indent="-514350" algn="just">
              <a:lnSpc>
                <a:spcPct val="150000"/>
              </a:lnSpc>
              <a:buFont typeface="+mj-lt"/>
              <a:buAutoNum type="arabicPeriod"/>
            </a:pPr>
            <a:endParaRPr lang="en-US" dirty="0" smtClean="0">
              <a:latin typeface="Comic Sans MS" panose="030F0702030302020204" pitchFamily="66" charset="0"/>
            </a:endParaRPr>
          </a:p>
          <a:p>
            <a:pPr marL="0" indent="0" algn="just">
              <a:lnSpc>
                <a:spcPct val="150000"/>
              </a:lnSpc>
              <a:buNone/>
            </a:pPr>
            <a:endParaRPr lang="en-US" dirty="0" smtClean="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0" indent="0" algn="just">
              <a:lnSpc>
                <a:spcPct val="150000"/>
              </a:lnSpc>
              <a:buNone/>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smtClean="0">
              <a:latin typeface="Comic Sans MS" panose="030F0702030302020204" pitchFamily="66" charset="0"/>
              <a:hlinkClick r:id="rId3"/>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smtClean="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829" y="1767955"/>
            <a:ext cx="3823812" cy="4231178"/>
          </a:xfrm>
          <a:prstGeom prst="rect">
            <a:avLst/>
          </a:prstGeom>
        </p:spPr>
      </p:pic>
    </p:spTree>
    <p:extLst>
      <p:ext uri="{BB962C8B-B14F-4D97-AF65-F5344CB8AC3E}">
        <p14:creationId xmlns:p14="http://schemas.microsoft.com/office/powerpoint/2010/main" val="160069412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F04D1148-F6B9-4B48-9394-9C0D0778EF7D}" vid="{BA70EDF9-374D-4B51-AE0D-8ED78ACEA1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4724</TotalTime>
  <Words>8521</Words>
  <Application>Microsoft Office PowerPoint</Application>
  <PresentationFormat>Widescreen</PresentationFormat>
  <Paragraphs>1033</Paragraphs>
  <Slides>95</Slides>
  <Notes>72</Notes>
  <HiddenSlides>13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Comic Sans MS</vt:lpstr>
      <vt:lpstr>Times New Roman</vt:lpstr>
      <vt:lpstr>Theme2</vt:lpstr>
      <vt:lpstr>Internet of Things</vt:lpstr>
      <vt:lpstr>Contents </vt:lpstr>
      <vt:lpstr>Contents </vt:lpstr>
      <vt:lpstr> What is IoT? </vt:lpstr>
      <vt:lpstr> What is IoT? </vt:lpstr>
      <vt:lpstr> What is IoT? </vt:lpstr>
      <vt:lpstr> What is IoT? </vt:lpstr>
      <vt:lpstr> What is IoT? </vt:lpstr>
      <vt:lpstr> What is IoT? </vt:lpstr>
      <vt:lpstr> History of IoT </vt:lpstr>
      <vt:lpstr> History of IoT </vt:lpstr>
      <vt:lpstr> History of IoT </vt:lpstr>
      <vt:lpstr> History of IoT </vt:lpstr>
      <vt:lpstr> History of IoT </vt:lpstr>
      <vt:lpstr> History of IoT </vt:lpstr>
      <vt:lpstr> History of IoT </vt:lpstr>
      <vt:lpstr> History of IoT </vt:lpstr>
      <vt:lpstr> History of IoT </vt:lpstr>
      <vt:lpstr> History of IoT </vt:lpstr>
      <vt:lpstr> IoT Impact </vt:lpstr>
      <vt:lpstr> IoT Impact (cont’d) </vt:lpstr>
      <vt:lpstr>Contents </vt:lpstr>
      <vt:lpstr> IoT Ecosystem  </vt:lpstr>
      <vt:lpstr>Contents </vt:lpstr>
      <vt:lpstr> What are Things? </vt:lpstr>
      <vt:lpstr> What are Things? </vt:lpstr>
      <vt:lpstr> What are Things? </vt:lpstr>
      <vt:lpstr> What are Things? </vt:lpstr>
      <vt:lpstr> What are Things? </vt:lpstr>
      <vt:lpstr> What are Things? </vt:lpstr>
      <vt:lpstr> What are Things? </vt:lpstr>
      <vt:lpstr> What are Things? </vt:lpstr>
      <vt:lpstr> What are Things? </vt:lpstr>
      <vt:lpstr> What are Things? </vt:lpstr>
      <vt:lpstr> What is Smart environment? </vt:lpstr>
      <vt:lpstr>Contents </vt:lpstr>
      <vt:lpstr>IoT Platforms</vt:lpstr>
      <vt:lpstr>IoT Platforms</vt:lpstr>
      <vt:lpstr>IoT Platforms</vt:lpstr>
      <vt:lpstr>IoT Platforms</vt:lpstr>
      <vt:lpstr>Contents </vt:lpstr>
      <vt:lpstr>IoT Networks</vt:lpstr>
      <vt:lpstr>Contents </vt:lpstr>
      <vt:lpstr>IoT Applications and Verticals</vt:lpstr>
      <vt:lpstr>IoT Applications and Verticals- Smart Home</vt:lpstr>
      <vt:lpstr>IoT Applications and Verticals- Smart Wearables</vt:lpstr>
      <vt:lpstr>IoT Applications and Verticals- Smart City</vt:lpstr>
      <vt:lpstr>IoT Applications and Verticals- Smart Grid</vt:lpstr>
      <vt:lpstr>IoT Applications and Verticals- Industrial IoT</vt:lpstr>
      <vt:lpstr>IoT Applications and Verticals- Smart Transportation</vt:lpstr>
      <vt:lpstr>IoT Applications and Verticals- Connected Car</vt:lpstr>
      <vt:lpstr>IoT Applications and Verticals- Connected Health</vt:lpstr>
      <vt:lpstr>IoT Applications and Verticals- Smart Retail</vt:lpstr>
      <vt:lpstr>IoT Applications and Verticals- Smart Supply Chain</vt:lpstr>
      <vt:lpstr>IoT Applications and Verticals- Smart Farming</vt:lpstr>
      <vt:lpstr>Contents </vt:lpstr>
      <vt:lpstr> IoT Framework </vt:lpstr>
      <vt:lpstr> IoT Framework (cont’d) </vt:lpstr>
      <vt:lpstr> IoT Framework (cont’d) </vt:lpstr>
      <vt:lpstr> IoT Framework (cont’d) </vt:lpstr>
      <vt:lpstr> IoT Architecture </vt:lpstr>
      <vt:lpstr> IoT Architecture (cont’d) </vt:lpstr>
      <vt:lpstr> IoT Architecture (cont’d) </vt:lpstr>
      <vt:lpstr> IoT Architecture (cont’d) </vt:lpstr>
      <vt:lpstr> IoT Architecture (cont’d) </vt:lpstr>
      <vt:lpstr>Contents </vt:lpstr>
      <vt:lpstr> IoT Challenges </vt:lpstr>
      <vt:lpstr> IoT Challenges (cont’d) </vt:lpstr>
      <vt:lpstr> IoT Challenges (cont’d) </vt:lpstr>
      <vt:lpstr> IoT Challenges (cont’d) </vt:lpstr>
      <vt:lpstr> IoT Challenges (cont’d) </vt:lpstr>
      <vt:lpstr> IoT Challenges (cont’d) </vt:lpstr>
      <vt:lpstr> IoT Enabling Technologies </vt:lpstr>
      <vt:lpstr> IoT Enabling Technologies </vt:lpstr>
      <vt:lpstr>Contents </vt:lpstr>
      <vt:lpstr>IoT Business and Market Opportunities</vt:lpstr>
      <vt:lpstr>IoT Business and Market Opportunities</vt:lpstr>
      <vt:lpstr>IoT Business and Market Opportunities</vt:lpstr>
      <vt:lpstr>IoT Business and Market Opportunities</vt:lpstr>
      <vt:lpstr>Contents </vt:lpstr>
      <vt:lpstr>IoT- Products</vt:lpstr>
      <vt:lpstr>IoT- Products</vt:lpstr>
      <vt:lpstr>Contents </vt:lpstr>
      <vt:lpstr>IoT Trends</vt:lpstr>
      <vt:lpstr>IoT Trends</vt:lpstr>
      <vt:lpstr>IoT Trends in 2020</vt:lpstr>
      <vt:lpstr>IoT Trends in 2020</vt:lpstr>
      <vt:lpstr>IoT Trends in 2020</vt:lpstr>
      <vt:lpstr>IoT Trends</vt:lpstr>
      <vt:lpstr>IoT Trends</vt:lpstr>
      <vt:lpstr>IoT Trends</vt:lpstr>
      <vt:lpstr>IoT Trends</vt:lpstr>
      <vt:lpstr>IoT Trends</vt:lpstr>
      <vt:lpstr>IoT Trends</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Shiva Kazemi</dc:creator>
  <cp:lastModifiedBy>mehdi</cp:lastModifiedBy>
  <cp:revision>380</cp:revision>
  <dcterms:created xsi:type="dcterms:W3CDTF">2019-12-10T09:27:43Z</dcterms:created>
  <dcterms:modified xsi:type="dcterms:W3CDTF">2020-02-09T22:50:21Z</dcterms:modified>
</cp:coreProperties>
</file>